
<file path=[Content_Types].xml><?xml version="1.0" encoding="utf-8"?>
<Types xmlns="http://schemas.openxmlformats.org/package/2006/content-types">
  <Default Extension="avi" ContentType="video/x-msvideo"/>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36"/>
  </p:notesMasterIdLst>
  <p:sldIdLst>
    <p:sldId id="256" r:id="rId2"/>
    <p:sldId id="258" r:id="rId3"/>
    <p:sldId id="259" r:id="rId4"/>
    <p:sldId id="294" r:id="rId5"/>
    <p:sldId id="282" r:id="rId6"/>
    <p:sldId id="278" r:id="rId7"/>
    <p:sldId id="283" r:id="rId8"/>
    <p:sldId id="279" r:id="rId9"/>
    <p:sldId id="281" r:id="rId10"/>
    <p:sldId id="280" r:id="rId11"/>
    <p:sldId id="261" r:id="rId12"/>
    <p:sldId id="273" r:id="rId13"/>
    <p:sldId id="267" r:id="rId14"/>
    <p:sldId id="268" r:id="rId15"/>
    <p:sldId id="271" r:id="rId16"/>
    <p:sldId id="269" r:id="rId17"/>
    <p:sldId id="270" r:id="rId18"/>
    <p:sldId id="272" r:id="rId19"/>
    <p:sldId id="262" r:id="rId20"/>
    <p:sldId id="265" r:id="rId21"/>
    <p:sldId id="275" r:id="rId22"/>
    <p:sldId id="277" r:id="rId23"/>
    <p:sldId id="296" r:id="rId24"/>
    <p:sldId id="264" r:id="rId25"/>
    <p:sldId id="263" r:id="rId26"/>
    <p:sldId id="285" r:id="rId27"/>
    <p:sldId id="286" r:id="rId28"/>
    <p:sldId id="287" r:id="rId29"/>
    <p:sldId id="288" r:id="rId30"/>
    <p:sldId id="289" r:id="rId31"/>
    <p:sldId id="290" r:id="rId32"/>
    <p:sldId id="291" r:id="rId33"/>
    <p:sldId id="292" r:id="rId34"/>
    <p:sldId id="293" r:id="rId3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64" autoAdjust="0"/>
    <p:restoredTop sz="78848" autoAdjust="0"/>
  </p:normalViewPr>
  <p:slideViewPr>
    <p:cSldViewPr snapToGrid="0">
      <p:cViewPr varScale="1">
        <p:scale>
          <a:sx n="87" d="100"/>
          <a:sy n="87" d="100"/>
        </p:scale>
        <p:origin x="60" y="120"/>
      </p:cViewPr>
      <p:guideLst/>
    </p:cSldViewPr>
  </p:slideViewPr>
  <p:outlineViewPr>
    <p:cViewPr>
      <p:scale>
        <a:sx n="33" d="100"/>
        <a:sy n="33" d="100"/>
      </p:scale>
      <p:origin x="0" y="-984"/>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298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EC764-244E-40F1-BD91-CBA24A006EA8}" type="datetimeFigureOut">
              <a:rPr lang="fr-BE" smtClean="0"/>
              <a:t>27-08-19</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AEF08-5B0C-4468-9331-A5D0D34A1099}" type="slidenum">
              <a:rPr lang="fr-BE" smtClean="0"/>
              <a:t>‹N°›</a:t>
            </a:fld>
            <a:endParaRPr lang="fr-BE"/>
          </a:p>
        </p:txBody>
      </p:sp>
    </p:spTree>
    <p:extLst>
      <p:ext uri="{BB962C8B-B14F-4D97-AF65-F5344CB8AC3E}">
        <p14:creationId xmlns:p14="http://schemas.microsoft.com/office/powerpoint/2010/main" val="3874897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fr.wikipedia.org/wiki/Synapse"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lemagit.fr/definition/Reseau-neuronal-convolutif"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whatis.techtarget.com/fr/definition/Jeu-de-donnees" TargetMode="External"/><Relationship Id="rId4" Type="http://schemas.openxmlformats.org/officeDocument/2006/relationships/hyperlink" Target="https://whatis.techtarget.com/fr/definition/Reseaux-deconvolutifs-reseaux-neuronaux-deconvolutifs"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fr.wikipedia.org/wiki/Abandon_(r%C3%A9seaux_neuronaux)"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fr.wikipedia.org/wiki/R%C3%A9seau_neuronal_convolutif#cite_note-goodfellow_ch7-32" TargetMode="External"/><Relationship Id="rId4" Type="http://schemas.openxmlformats.org/officeDocument/2006/relationships/hyperlink" Target="https://fr.wikipedia.org/wiki/R%C3%A9seau_neuronal_convolutif#cite_note-33"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fr.wikipedia.org/wiki/Esp%C3%A9rance_math%C3%A9matiqu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fr.wikipedia.org/wiki/R%C3%A9tropropagatio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altLang="fr-FR" sz="12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 Dendrites = inputs et axones = outputs</a:t>
            </a:r>
            <a:endParaRPr kumimoji="0" lang="fr-BE" altLang="fr-FR" sz="1200" b="0" i="0" u="none" strike="noStrike" cap="none" normalizeH="0" baseline="0" dirty="0">
              <a:ln>
                <a:noFill/>
              </a:ln>
              <a:solidFill>
                <a:schemeClr val="accent1">
                  <a:lumMod val="50000"/>
                </a:schemeClr>
              </a:solidFill>
              <a:effectLst/>
              <a:latin typeface="Arial" panose="020B0604020202020204" pitchFamily="34" charset="0"/>
            </a:endParaRPr>
          </a:p>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5</a:t>
            </a:fld>
            <a:endParaRPr lang="fr-BE"/>
          </a:p>
        </p:txBody>
      </p:sp>
    </p:spTree>
    <p:extLst>
      <p:ext uri="{BB962C8B-B14F-4D97-AF65-F5344CB8AC3E}">
        <p14:creationId xmlns:p14="http://schemas.microsoft.com/office/powerpoint/2010/main" val="3504615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a:t>
            </a:r>
            <a:r>
              <a:rPr lang="fr-BE" b="1" dirty="0"/>
              <a:t>rétropropagation du gradient</a:t>
            </a:r>
            <a:r>
              <a:rPr lang="fr-BE" dirty="0"/>
              <a:t> est une méthode pour calculer le gradient de l'erreur pour chaque neurone d'un </a:t>
            </a:r>
            <a:r>
              <a:rPr lang="fr-BE" dirty="0">
                <a:hlinkClick r:id="rId3" tooltip="Réseau de neurones"/>
              </a:rPr>
              <a:t>réseau de neurones</a:t>
            </a:r>
            <a:r>
              <a:rPr lang="fr-BE" dirty="0"/>
              <a:t>, de la dernière couche vers la première.</a:t>
            </a:r>
          </a:p>
          <a:p>
            <a:r>
              <a:rPr lang="fr-BE" dirty="0"/>
              <a:t>Dans le cas des réseaux de neurones, les poids </a:t>
            </a:r>
            <a:r>
              <a:rPr lang="fr-BE" dirty="0">
                <a:hlinkClick r:id="rId4" tooltip="Synapse"/>
              </a:rPr>
              <a:t>synaptiques</a:t>
            </a:r>
            <a:r>
              <a:rPr lang="fr-BE" dirty="0"/>
              <a:t> qui contribuent à engendrer une erreur importante se verront modifiés de manière plus significative que les poids qui ont engendré une erreur marginale. </a:t>
            </a:r>
          </a:p>
          <a:p>
            <a:r>
              <a:rPr lang="fr-BE" dirty="0"/>
              <a:t>Pour créer un GAN, on doit commencer par déterminer la sortie finale souhaitée et compiler un jeu initial de données d'apprentissage fondé sur ces paramètres. Ensuite, ces données sont envoyées de manière aléatoire dans le générateur jusqu'à ce qu'il obtienne une précision minimum dans la production des sorties.</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19</a:t>
            </a:fld>
            <a:endParaRPr lang="fr-BE"/>
          </a:p>
        </p:txBody>
      </p:sp>
    </p:spTree>
    <p:extLst>
      <p:ext uri="{BB962C8B-B14F-4D97-AF65-F5344CB8AC3E}">
        <p14:creationId xmlns:p14="http://schemas.microsoft.com/office/powerpoint/2010/main" val="2191240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Le générateur est un type de </a:t>
            </a:r>
            <a:r>
              <a:rPr lang="fr-BE" dirty="0">
                <a:hlinkClick r:id="rId3"/>
              </a:rPr>
              <a:t>réseau neuronal convolutif</a:t>
            </a:r>
            <a:r>
              <a:rPr lang="fr-BE" dirty="0"/>
              <a:t> qui crée de nouvelles instances d'un objet. Le discriminateur est un type de </a:t>
            </a:r>
            <a:r>
              <a:rPr lang="fr-BE" dirty="0">
                <a:hlinkClick r:id="rId4"/>
              </a:rPr>
              <a:t>réseau neuronal </a:t>
            </a:r>
            <a:r>
              <a:rPr lang="fr-BE" dirty="0" err="1">
                <a:hlinkClick r:id="rId4"/>
              </a:rPr>
              <a:t>déconvolutif</a:t>
            </a:r>
            <a:r>
              <a:rPr lang="fr-BE" dirty="0"/>
              <a:t> qui détermine l'authenticité de cet objet ou son appartenance à un </a:t>
            </a:r>
            <a:r>
              <a:rPr lang="fr-BE" dirty="0">
                <a:hlinkClick r:id="rId5"/>
              </a:rPr>
              <a:t>jeu de données</a:t>
            </a:r>
            <a:r>
              <a:rPr lang="fr-BE" dirty="0"/>
              <a: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20</a:t>
            </a:fld>
            <a:endParaRPr lang="fr-BE"/>
          </a:p>
        </p:txBody>
      </p:sp>
    </p:spTree>
    <p:extLst>
      <p:ext uri="{BB962C8B-B14F-4D97-AF65-F5344CB8AC3E}">
        <p14:creationId xmlns:p14="http://schemas.microsoft.com/office/powerpoint/2010/main" val="3945260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Dropout</a:t>
            </a:r>
          </a:p>
          <a:p>
            <a:r>
              <a:rPr lang="fr-BE" dirty="0"/>
              <a:t>La méthode du </a:t>
            </a:r>
            <a:r>
              <a:rPr lang="fr-BE" dirty="0">
                <a:hlinkClick r:id="rId3" tooltip="Abandon (réseaux neuronaux)"/>
              </a:rPr>
              <a:t>dropout</a:t>
            </a:r>
            <a:r>
              <a:rPr lang="fr-BE" baseline="30000" dirty="0">
                <a:hlinkClick r:id="rId4"/>
              </a:rPr>
              <a:t>33</a:t>
            </a:r>
            <a:r>
              <a:rPr lang="fr-BE" dirty="0"/>
              <a:t> consiste à « désactiver » des sorties de neurones aléatoirement (avec une probabilité prédéfinie, par exemple 0.5 pour les couches cachées et 0.8 pour la couche d'entrée) pendant la phase d'apprentissage. Cela revient à simuler un ensemble de modèles différents (</a:t>
            </a:r>
            <a:r>
              <a:rPr lang="fr-BE" i="1" dirty="0"/>
              <a:t>bagging</a:t>
            </a:r>
            <a:r>
              <a:rPr lang="fr-BE" dirty="0"/>
              <a:t>) et à les apprendre conjointement (bien qu'aucun ne soit appris de bout en bout). Chaque neurone étant possiblement inactif pendant une itération d'apprentissage, cela force chaque unité à « bien apprendre » indépendamment des autres et évite ainsi la « </a:t>
            </a:r>
            <a:r>
              <a:rPr lang="fr-BE" dirty="0" err="1"/>
              <a:t>co-adaptation</a:t>
            </a:r>
            <a:r>
              <a:rPr lang="fr-BE" dirty="0"/>
              <a:t> »</a:t>
            </a:r>
            <a:r>
              <a:rPr lang="fr-BE" baseline="30000" dirty="0">
                <a:hlinkClick r:id="rId5"/>
              </a:rPr>
              <a:t>32</a:t>
            </a:r>
            <a:r>
              <a:rPr lang="fr-BE" dirty="0"/>
              <a:t>. Le dropout peut permettre une accélération de l'apprentissage. </a:t>
            </a:r>
          </a:p>
          <a:p>
            <a:r>
              <a:rPr lang="fr-BE" dirty="0"/>
              <a:t>En phase de test, les auteurs proposent de pondérer chaque poids appris par sa probabilité d'activation pendant l'apprentissage. Pour un dropout avec un probabilité 0.5 par exemple, cela revient à diviser les poids par deux</a:t>
            </a:r>
            <a:r>
              <a:rPr lang="fr-BE" baseline="30000" dirty="0">
                <a:hlinkClick r:id="rId5"/>
              </a:rPr>
              <a:t>32</a:t>
            </a:r>
            <a:r>
              <a:rPr lang="fr-BE" dirty="0"/>
              <a:t>. </a:t>
            </a:r>
          </a:p>
          <a:p>
            <a:r>
              <a:rPr lang="fr-BE" dirty="0"/>
              <a:t>La technique du dropout est notamment utilisée dans les systèmes de reconnaissance d'image, de voix, le classement de documents et sur des problèmes de calculs en biologie. </a:t>
            </a:r>
          </a:p>
          <a:p>
            <a:endParaRPr lang="fr-BE" dirty="0"/>
          </a:p>
          <a:p>
            <a:r>
              <a:rPr lang="fr-BE" b="1" dirty="0" err="1"/>
              <a:t>ReLU</a:t>
            </a:r>
            <a:r>
              <a:rPr lang="fr-BE" b="1" dirty="0"/>
              <a:t> ( </a:t>
            </a:r>
            <a:r>
              <a:rPr lang="fr-BE" b="1" dirty="0" err="1"/>
              <a:t>Rectified</a:t>
            </a:r>
            <a:r>
              <a:rPr lang="fr-BE" b="1" dirty="0"/>
              <a:t> </a:t>
            </a:r>
            <a:r>
              <a:rPr lang="fr-BE" b="1" dirty="0" err="1"/>
              <a:t>Linear</a:t>
            </a:r>
            <a:r>
              <a:rPr lang="fr-BE" b="1" dirty="0"/>
              <a:t> Unit ) :</a:t>
            </a:r>
            <a:r>
              <a:rPr lang="fr-BE" dirty="0"/>
              <a:t> Ce sont les fonctions les plus populaires de nos jours. Elles permettent un entrainement plus rapide comparé aux fonctions </a:t>
            </a:r>
            <a:r>
              <a:rPr lang="fr-BE" dirty="0" err="1"/>
              <a:t>sigmoid</a:t>
            </a:r>
            <a:r>
              <a:rPr lang="fr-BE" dirty="0"/>
              <a:t> et </a:t>
            </a:r>
            <a:r>
              <a:rPr lang="fr-BE" dirty="0" err="1"/>
              <a:t>tanh</a:t>
            </a:r>
            <a:r>
              <a:rPr lang="fr-BE" dirty="0"/>
              <a:t>, étant plus légères. Attention au phénomène de ‘</a:t>
            </a:r>
            <a:r>
              <a:rPr lang="fr-BE" dirty="0" err="1"/>
              <a:t>Dying</a:t>
            </a:r>
            <a:r>
              <a:rPr lang="fr-BE" dirty="0"/>
              <a:t> </a:t>
            </a:r>
            <a:r>
              <a:rPr lang="fr-BE" dirty="0" err="1"/>
              <a:t>ReLU</a:t>
            </a:r>
            <a:r>
              <a:rPr lang="fr-BE" dirty="0"/>
              <a:t>’, auquel on préférera les variations de </a:t>
            </a:r>
            <a:r>
              <a:rPr lang="fr-BE" dirty="0" err="1"/>
              <a:t>ReLU</a:t>
            </a:r>
            <a:r>
              <a:rPr lang="fr-BE" dirty="0"/>
              <a:t>. Plus d’informations en fin d’article. Très utilisé pour les CNN, RBM, et les réseaux de multi perceptron. Intervalle de sortie (0;+∞).</a:t>
            </a:r>
          </a:p>
          <a:p>
            <a:endParaRPr lang="fr-BE" dirty="0"/>
          </a:p>
          <a:p>
            <a:r>
              <a:rPr lang="fr-BE" b="1" dirty="0" err="1"/>
              <a:t>Leaky</a:t>
            </a:r>
            <a:r>
              <a:rPr lang="fr-BE" b="1" dirty="0"/>
              <a:t> </a:t>
            </a:r>
            <a:r>
              <a:rPr lang="fr-BE" b="1" dirty="0" err="1"/>
              <a:t>ReLU</a:t>
            </a:r>
            <a:r>
              <a:rPr lang="fr-BE" b="1" dirty="0"/>
              <a:t> :</a:t>
            </a:r>
            <a:r>
              <a:rPr lang="fr-BE" dirty="0"/>
              <a:t> La Leakey Relu permet d’ajouter une variante pour les nombres négatifs, ainsi les neurones ne meurent jamais. Ils entrent dans un long coma mais on toujours la chance de se réveiller à un moment donné. Intervalle de sortie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23</a:t>
            </a:fld>
            <a:endParaRPr lang="fr-BE"/>
          </a:p>
        </p:txBody>
      </p:sp>
    </p:spTree>
    <p:extLst>
      <p:ext uri="{BB962C8B-B14F-4D97-AF65-F5344CB8AC3E}">
        <p14:creationId xmlns:p14="http://schemas.microsoft.com/office/powerpoint/2010/main" val="2940393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H : Entropie de Shannon</a:t>
            </a:r>
          </a:p>
          <a:p>
            <a:r>
              <a:rPr lang="fr-BE" dirty="0"/>
              <a:t>Entropie conjointe</a:t>
            </a:r>
          </a:p>
          <a:p>
            <a:r>
              <a:rPr lang="fr-BE" dirty="0">
                <a:effectLst/>
              </a:rPr>
              <a:t>E </a:t>
            </a:r>
            <a:r>
              <a:rPr lang="fr-BE" dirty="0"/>
              <a:t>désigne l'</a:t>
            </a:r>
            <a:r>
              <a:rPr lang="fr-BE" dirty="0">
                <a:hlinkClick r:id="rId3"/>
              </a:rPr>
              <a:t>espérance mathématique</a:t>
            </a:r>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24</a:t>
            </a:fld>
            <a:endParaRPr lang="fr-BE"/>
          </a:p>
        </p:txBody>
      </p:sp>
    </p:spTree>
    <p:extLst>
      <p:ext uri="{BB962C8B-B14F-4D97-AF65-F5344CB8AC3E}">
        <p14:creationId xmlns:p14="http://schemas.microsoft.com/office/powerpoint/2010/main" val="1749178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a:t>
            </a:r>
          </a:p>
          <a:p>
            <a:r>
              <a:rPr lang="fr-BE" dirty="0"/>
              <a:t>Des signaux </a:t>
            </a:r>
            <a:r>
              <a:rPr lang="fr-BE" sz="1200" i="1" kern="1200" dirty="0">
                <a:solidFill>
                  <a:schemeClr val="tx1"/>
                </a:solidFill>
                <a:effectLst/>
                <a:latin typeface="+mn-lt"/>
                <a:ea typeface="+mn-ea"/>
                <a:cs typeface="+mn-cs"/>
              </a:rPr>
              <a:t>x1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x3</a:t>
            </a:r>
            <a:r>
              <a:rPr lang="fr-BE" dirty="0"/>
              <a:t> arrivent à notre neurone (ils viennent de la couche précédente, donc on peut en déduire qu’elle contient 3 neurones).</a:t>
            </a:r>
          </a:p>
          <a:p>
            <a:r>
              <a:rPr lang="fr-BE" dirty="0"/>
              <a:t>Chaque lien qui amène le signal est pondéré, respectivement </a:t>
            </a:r>
            <a:r>
              <a:rPr lang="fr-BE" sz="1200" i="1" kern="1200" dirty="0">
                <a:solidFill>
                  <a:schemeClr val="tx1"/>
                </a:solidFill>
                <a:effectLst/>
                <a:latin typeface="+mn-lt"/>
                <a:ea typeface="+mn-ea"/>
                <a:cs typeface="+mn-cs"/>
              </a:rPr>
              <a:t>w1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w3</a:t>
            </a:r>
            <a:r>
              <a:rPr lang="fr-BE" dirty="0"/>
              <a:t>.</a:t>
            </a:r>
          </a:p>
          <a:p>
            <a:r>
              <a:rPr lang="fr-BE" dirty="0"/>
              <a:t>C’est ce </a:t>
            </a:r>
            <a:r>
              <a:rPr lang="fr-BE" b="1" dirty="0"/>
              <a:t>poids</a:t>
            </a:r>
            <a:r>
              <a:rPr lang="fr-BE" dirty="0"/>
              <a:t> (</a:t>
            </a:r>
            <a:r>
              <a:rPr lang="fr-BE" dirty="0" err="1"/>
              <a:t>weight</a:t>
            </a:r>
            <a:r>
              <a:rPr lang="fr-BE" dirty="0"/>
              <a:t>) qui va être adapté tout au long de l’apprentissage pour permettre au réseau de prédire efficacement (en général il reste entre 0 et 1 ou -1 et 1).</a:t>
            </a:r>
            <a:endParaRPr lang="fr-BE" sz="1200" u="none" kern="1200" dirty="0">
              <a:solidFill>
                <a:schemeClr val="tx1"/>
              </a:solidFill>
              <a:latin typeface="+mn-lt"/>
              <a:ea typeface="+mn-ea"/>
              <a:cs typeface="+mn-cs"/>
            </a:endParaRPr>
          </a:p>
          <a:p>
            <a:r>
              <a:rPr lang="fr-BE" dirty="0"/>
              <a:t>On calcule ensuite la somme de tous ces signaux pondérés (</a:t>
            </a:r>
            <a:r>
              <a:rPr lang="fr-BE" sz="1200" kern="1200" dirty="0">
                <a:solidFill>
                  <a:schemeClr val="tx1"/>
                </a:solidFill>
                <a:effectLst/>
                <a:latin typeface="+mn-lt"/>
                <a:ea typeface="+mn-ea"/>
                <a:cs typeface="+mn-cs"/>
              </a:rPr>
              <a:t>∑</a:t>
            </a:r>
            <a:r>
              <a:rPr lang="fr-BE" sz="1200" i="1" kern="1200" dirty="0" err="1">
                <a:solidFill>
                  <a:schemeClr val="tx1"/>
                </a:solidFill>
                <a:effectLst/>
                <a:latin typeface="+mn-lt"/>
                <a:ea typeface="+mn-ea"/>
                <a:cs typeface="+mn-cs"/>
              </a:rPr>
              <a:t>wi</a:t>
            </a:r>
            <a:r>
              <a:rPr lang="fr-BE" sz="1200" kern="1200" dirty="0" err="1">
                <a:solidFill>
                  <a:schemeClr val="tx1"/>
                </a:solidFill>
                <a:effectLst/>
                <a:latin typeface="+mn-lt"/>
                <a:ea typeface="+mn-ea"/>
                <a:cs typeface="+mn-cs"/>
              </a:rPr>
              <a:t>⋅</a:t>
            </a:r>
            <a:r>
              <a:rPr lang="fr-BE" sz="1200" i="1" kern="1200" dirty="0" err="1">
                <a:solidFill>
                  <a:schemeClr val="tx1"/>
                </a:solidFill>
                <a:effectLst/>
                <a:latin typeface="+mn-lt"/>
                <a:ea typeface="+mn-ea"/>
                <a:cs typeface="+mn-cs"/>
              </a:rPr>
              <a:t>xi</a:t>
            </a:r>
            <a:r>
              <a:rPr lang="fr-BE" dirty="0"/>
              <a:t>) et on ajoute un certain biais </a:t>
            </a:r>
          </a:p>
          <a:p>
            <a:r>
              <a:rPr lang="fr-BE" dirty="0"/>
              <a:t>Ce </a:t>
            </a:r>
            <a:r>
              <a:rPr lang="fr-BE" b="1" dirty="0"/>
              <a:t>biais</a:t>
            </a:r>
            <a:r>
              <a:rPr lang="fr-BE" dirty="0"/>
              <a:t> (</a:t>
            </a:r>
            <a:r>
              <a:rPr lang="fr-BE" dirty="0" err="1"/>
              <a:t>bias</a:t>
            </a:r>
            <a:r>
              <a:rPr lang="fr-BE" dirty="0"/>
              <a:t>) peut être vu comme un neurone externe supplémentaire</a:t>
            </a:r>
          </a:p>
          <a:p>
            <a:r>
              <a:rPr lang="fr-BE" dirty="0"/>
              <a:t>Une fois cette somme calculée, on applique une fonction d’</a:t>
            </a:r>
            <a:r>
              <a:rPr lang="fr-BE" b="1" dirty="0"/>
              <a:t>activation</a:t>
            </a:r>
            <a:r>
              <a:rPr lang="fr-BE" dirty="0"/>
              <a:t> (activation </a:t>
            </a:r>
            <a:r>
              <a:rPr lang="fr-BE" dirty="0" err="1"/>
              <a:t>function</a:t>
            </a:r>
            <a:r>
              <a:rPr lang="fr-BE" dirty="0"/>
              <a:t>) pour obtenir notre signal de sortie. Cette activation représente le seuil à partir duquel un neurone va émettre un signal (s’il a été suffisamment stimulé), et est donc lié au potentiel d’action en biologie.</a:t>
            </a:r>
          </a:p>
          <a:p>
            <a:r>
              <a:rPr lang="fr-BE" dirty="0"/>
              <a:t>es poids sont initialisés au hasard lorsqu’on crée le réseau de neurones. Il en va de même pour le biais</a:t>
            </a:r>
            <a:endParaRPr lang="fr-BE" sz="1200" u="none" kern="120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6</a:t>
            </a:fld>
            <a:endParaRPr lang="fr-BE"/>
          </a:p>
        </p:txBody>
      </p:sp>
    </p:spTree>
    <p:extLst>
      <p:ext uri="{BB962C8B-B14F-4D97-AF65-F5344CB8AC3E}">
        <p14:creationId xmlns:p14="http://schemas.microsoft.com/office/powerpoint/2010/main" val="3174479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 Ce type de réseau neuronal ne contient aucun cycle (il s'agit d'un réseau de neurones à propagation avant)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7</a:t>
            </a:fld>
            <a:endParaRPr lang="fr-BE"/>
          </a:p>
        </p:txBody>
      </p:sp>
    </p:spTree>
    <p:extLst>
      <p:ext uri="{BB962C8B-B14F-4D97-AF65-F5344CB8AC3E}">
        <p14:creationId xmlns:p14="http://schemas.microsoft.com/office/powerpoint/2010/main" val="3826218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 Ce type de réseau neuronal ne contient aucun cycle (il s'agit d'un réseau de neurones à propagation avant)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8</a:t>
            </a:fld>
            <a:endParaRPr lang="fr-BE"/>
          </a:p>
        </p:txBody>
      </p:sp>
    </p:spTree>
    <p:extLst>
      <p:ext uri="{BB962C8B-B14F-4D97-AF65-F5344CB8AC3E}">
        <p14:creationId xmlns:p14="http://schemas.microsoft.com/office/powerpoint/2010/main" val="74608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Sigmoïde</a:t>
            </a:r>
            <a:r>
              <a:rPr lang="fr-BE" dirty="0"/>
              <a:t> </a:t>
            </a:r>
          </a:p>
          <a:p>
            <a:r>
              <a:rPr lang="fr-BE" dirty="0"/>
              <a:t>                  </a:t>
            </a:r>
          </a:p>
          <a:p>
            <a:r>
              <a:rPr lang="fr-BE" dirty="0"/>
              <a:t>Le but premier de la fonction est de réduire la valeur d'entrée pour la réduire entre 0 et 1. En plus d'exprimer la valeur sous forme de probabilité, si la valeur en entrée est un très grand nombre positif, la fonction convertira cette valeur en une probabilité de 1. A l'inverse, si la valeur en entrée est un très grand nombre négatif, la fonction convertira cette valeur en une probabilité de 0. D'autre part, l'équation de la courbe est telle que, seules les petites valeurs influent réellement sur la variation des valeurs en sortie.</a:t>
            </a:r>
          </a:p>
          <a:p>
            <a:r>
              <a:rPr lang="fr-BE" dirty="0"/>
              <a:t>                  </a:t>
            </a:r>
          </a:p>
          <a:p>
            <a:r>
              <a:rPr lang="fr-BE" dirty="0"/>
              <a:t>L'image ci-dessous représente la fonction Sigmoïde:</a:t>
            </a:r>
          </a:p>
          <a:p>
            <a:r>
              <a:rPr lang="fr-BE" dirty="0"/>
              <a:t>La fonction Sigmoïde a plusieurs </a:t>
            </a:r>
            <a:r>
              <a:rPr lang="fr-BE" dirty="0" err="1"/>
              <a:t>défaults</a:t>
            </a:r>
            <a:r>
              <a:rPr lang="fr-BE" dirty="0"/>
              <a:t>:</a:t>
            </a:r>
          </a:p>
          <a:p>
            <a:r>
              <a:rPr lang="fr-BE" dirty="0">
                <a:effectLst/>
              </a:rPr>
              <a:t>Elle n'est pas centrée sur zéro, c'est à dire que des entrées négatives peuvent engendrer des sorties positives.</a:t>
            </a:r>
          </a:p>
          <a:p>
            <a:r>
              <a:rPr lang="fr-BE" dirty="0">
                <a:effectLst/>
              </a:rPr>
              <a:t>Etant assez plate, elle influe assez faiblement sur les neurones par rapport à d'autres fonctions d'activations. Le résultat est souvent très proche de 0 ou de 1 causant la saturation de certains neurones.</a:t>
            </a:r>
          </a:p>
          <a:p>
            <a:r>
              <a:rPr lang="fr-BE" dirty="0">
                <a:effectLst/>
              </a:rPr>
              <a:t>Elle est couteuse en terme de calcul car elle comprend la fonction exponentielle.</a:t>
            </a:r>
          </a:p>
          <a:p>
            <a:endParaRPr lang="fr-BE" b="1" dirty="0"/>
          </a:p>
          <a:p>
            <a:r>
              <a:rPr lang="fr-BE" b="1" dirty="0" err="1"/>
              <a:t>Tanh</a:t>
            </a:r>
            <a:r>
              <a:rPr lang="fr-BE" dirty="0"/>
              <a:t> </a:t>
            </a:r>
          </a:p>
          <a:p>
            <a:r>
              <a:rPr lang="fr-BE" dirty="0"/>
              <a:t>                  </a:t>
            </a:r>
          </a:p>
          <a:p>
            <a:r>
              <a:rPr lang="fr-BE" dirty="0"/>
              <a:t>La fonction </a:t>
            </a:r>
            <a:r>
              <a:rPr lang="fr-BE" dirty="0" err="1"/>
              <a:t>Tanh</a:t>
            </a:r>
            <a:r>
              <a:rPr lang="fr-BE" dirty="0"/>
              <a:t> est également </a:t>
            </a:r>
            <a:r>
              <a:rPr lang="fr-BE" dirty="0" err="1"/>
              <a:t>appellée</a:t>
            </a:r>
            <a:r>
              <a:rPr lang="fr-BE" dirty="0"/>
              <a:t> "tangente hyperbolique".</a:t>
            </a:r>
          </a:p>
          <a:p>
            <a:r>
              <a:rPr lang="fr-BE" dirty="0"/>
              <a:t>Cette fonction ressemble à la fonction Sigmoïde. La différence avec la fonction Sigmoïde est que la fonction </a:t>
            </a:r>
            <a:r>
              <a:rPr lang="fr-BE" dirty="0" err="1"/>
              <a:t>Tanh</a:t>
            </a:r>
            <a:r>
              <a:rPr lang="fr-BE" dirty="0"/>
              <a:t> produit un résultat compris entre -1 et 1. La fonction </a:t>
            </a:r>
            <a:r>
              <a:rPr lang="fr-BE" dirty="0" err="1"/>
              <a:t>Tanh</a:t>
            </a:r>
            <a:r>
              <a:rPr lang="fr-BE" dirty="0"/>
              <a:t> est en terme général préférable à la fonction Sigmoïde car elle est centrée sur zéro. Les grandes entrées négatives tendent vers -1 et les grandes entrées positives tendent vers 1.</a:t>
            </a:r>
          </a:p>
          <a:p>
            <a:r>
              <a:rPr lang="fr-BE" dirty="0"/>
              <a:t>                  </a:t>
            </a:r>
          </a:p>
          <a:p>
            <a:r>
              <a:rPr lang="fr-BE" dirty="0"/>
              <a:t>Mis à part cet avantage, la fonction </a:t>
            </a:r>
            <a:r>
              <a:rPr lang="fr-BE" dirty="0" err="1"/>
              <a:t>Tanh</a:t>
            </a:r>
            <a:r>
              <a:rPr lang="fr-BE" dirty="0"/>
              <a:t> possède les mêmes autres inconvénients que la fonction Sigmoïde.</a:t>
            </a:r>
          </a:p>
          <a:p>
            <a:r>
              <a:rPr lang="fr-BE" dirty="0"/>
              <a:t>                  </a:t>
            </a:r>
          </a:p>
          <a:p>
            <a:endParaRPr lang="fr-BE" b="1" dirty="0"/>
          </a:p>
          <a:p>
            <a:r>
              <a:rPr lang="fr-BE" b="1" dirty="0" err="1"/>
              <a:t>ReLU</a:t>
            </a:r>
            <a:r>
              <a:rPr lang="fr-BE" dirty="0"/>
              <a:t> </a:t>
            </a:r>
          </a:p>
          <a:p>
            <a:r>
              <a:rPr lang="fr-BE" dirty="0"/>
              <a:t>                  </a:t>
            </a:r>
          </a:p>
          <a:p>
            <a:r>
              <a:rPr lang="fr-BE" dirty="0"/>
              <a:t>Pour résoudre le problème de saturation des deux fonctions précédentes (Sigmoïde et </a:t>
            </a:r>
            <a:r>
              <a:rPr lang="fr-BE" dirty="0" err="1"/>
              <a:t>Tanh</a:t>
            </a:r>
            <a:r>
              <a:rPr lang="fr-BE" dirty="0"/>
              <a:t>) il existe la fonction </a:t>
            </a:r>
            <a:r>
              <a:rPr lang="fr-BE" dirty="0" err="1"/>
              <a:t>ReLU</a:t>
            </a:r>
            <a:r>
              <a:rPr lang="fr-BE" dirty="0"/>
              <a:t> (Unité de Rectification Linéaire). Cette fonction est la plus utilisée.</a:t>
            </a:r>
          </a:p>
          <a:p>
            <a:r>
              <a:rPr lang="fr-BE" dirty="0"/>
              <a:t>La fonction </a:t>
            </a:r>
            <a:r>
              <a:rPr lang="fr-BE" dirty="0" err="1"/>
              <a:t>ReLU</a:t>
            </a:r>
            <a:r>
              <a:rPr lang="fr-BE" dirty="0"/>
              <a:t> est </a:t>
            </a:r>
            <a:r>
              <a:rPr lang="fr-BE" dirty="0" err="1"/>
              <a:t>inteprétée</a:t>
            </a:r>
            <a:r>
              <a:rPr lang="fr-BE" dirty="0"/>
              <a:t> par la formule: f(x) = max(0, x). Si l'entrée est négative la sortie est 0 et si elle est négative alors la sortie est x. Cette fonction d'activation augmente considérablement la convergence du réseau et ne sature pas.</a:t>
            </a:r>
          </a:p>
          <a:p>
            <a:r>
              <a:rPr lang="fr-BE" dirty="0"/>
              <a:t>                  </a:t>
            </a:r>
          </a:p>
          <a:p>
            <a:r>
              <a:rPr lang="fr-BE" dirty="0"/>
              <a:t>Mais la fonction </a:t>
            </a:r>
            <a:r>
              <a:rPr lang="fr-BE" dirty="0" err="1"/>
              <a:t>ReLU</a:t>
            </a:r>
            <a:r>
              <a:rPr lang="fr-BE" dirty="0"/>
              <a:t> n'est pas parfaite. Si la valeur d'entrée est négative, le neurone reste inactif, ainsi les poids ne sont pas mis à jour et le réseau n’apprend pas.</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9</a:t>
            </a:fld>
            <a:endParaRPr lang="fr-BE"/>
          </a:p>
        </p:txBody>
      </p:sp>
    </p:spTree>
    <p:extLst>
      <p:ext uri="{BB962C8B-B14F-4D97-AF65-F5344CB8AC3E}">
        <p14:creationId xmlns:p14="http://schemas.microsoft.com/office/powerpoint/2010/main" val="1308702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kern="1200" dirty="0">
                <a:solidFill>
                  <a:schemeClr val="tx1"/>
                </a:solidFill>
                <a:effectLst/>
                <a:latin typeface="+mn-lt"/>
                <a:ea typeface="+mn-ea"/>
                <a:cs typeface="+mn-cs"/>
              </a:rPr>
              <a:t>Exemple  : une image x « cat.png » est associé à un label y « cat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10</a:t>
            </a:fld>
            <a:endParaRPr lang="fr-BE"/>
          </a:p>
        </p:txBody>
      </p:sp>
    </p:spTree>
    <p:extLst>
      <p:ext uri="{BB962C8B-B14F-4D97-AF65-F5344CB8AC3E}">
        <p14:creationId xmlns:p14="http://schemas.microsoft.com/office/powerpoint/2010/main" val="2969405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Rétropropagation</a:t>
            </a:r>
          </a:p>
          <a:p>
            <a:r>
              <a:rPr lang="fr-BE" dirty="0"/>
              <a:t>La </a:t>
            </a:r>
            <a:r>
              <a:rPr lang="fr-BE" dirty="0">
                <a:hlinkClick r:id="rId3" tooltip="Rétropropagation"/>
              </a:rPr>
              <a:t>rétropropagation</a:t>
            </a:r>
            <a:r>
              <a:rPr lang="fr-BE" dirty="0"/>
              <a:t> consiste à </a:t>
            </a:r>
            <a:r>
              <a:rPr lang="fr-BE" dirty="0" err="1"/>
              <a:t>rétropropager</a:t>
            </a:r>
            <a:r>
              <a:rPr lang="fr-BE" dirty="0"/>
              <a:t> l'erreur commise par un neurone à ses synapses et aux neurones qui y sont reliés. Pour les réseaux de neurones, on utilise habituellement la </a:t>
            </a:r>
            <a:r>
              <a:rPr lang="fr-BE" i="1" dirty="0"/>
              <a:t>rétropropagation du gradient de l'erreur</a:t>
            </a:r>
            <a:r>
              <a:rPr lang="fr-BE" dirty="0"/>
              <a:t>, qui consiste à corriger les erreurs selon l'importance des éléments qui ont justement participé à la réalisation de ces erreurs : les poids synaptiques qui contribuent à engendrer une erreur importante se verront modifiés de manière plus significative que les poids qui ont engendré une erreur marginale. </a:t>
            </a:r>
          </a:p>
          <a:p>
            <a:r>
              <a:rPr lang="fr-BE" dirty="0"/>
              <a:t>La phase d’apprentissage repose intégralement sur la « </a:t>
            </a:r>
            <a:r>
              <a:rPr lang="fr-BE" b="1" dirty="0"/>
              <a:t>descente de gradient</a:t>
            </a:r>
            <a:r>
              <a:rPr lang="fr-BE" dirty="0"/>
              <a:t>« .</a:t>
            </a:r>
          </a:p>
          <a:p>
            <a:r>
              <a:rPr lang="fr-BE" dirty="0"/>
              <a:t>Suite à l’évaluation d’une entrée par le réseau de neurones, on peut la comparer à la réponse attendue et dire de combien est-ce qu’il s’est trompé. S’il prédit 0.7 et qu’on attendait 1, son erreur est calculée soit avec une norme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1</a:t>
            </a:r>
            <a:r>
              <a:rPr lang="fr-BE" dirty="0"/>
              <a:t> ou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2,</a:t>
            </a:r>
            <a:endParaRPr lang="fr-BE" dirty="0"/>
          </a:p>
          <a:p>
            <a:r>
              <a:rPr lang="fr-BE" dirty="0"/>
              <a:t>On met alors les poids à jour un par un à partir de cet écart, en partant de la fin et en remontant. Toute cette phase sera justifiée dans la partie 5, mais on peut déjà dire qu’elle s’appuie sur… les </a:t>
            </a:r>
            <a:r>
              <a:rPr lang="fr-BE" b="1" dirty="0"/>
              <a:t>dérivées partielles</a:t>
            </a:r>
            <a:r>
              <a:rPr lang="fr-BE" dirty="0"/>
              <a:t>… (pour évaluer l’impact d’un changement de poids sur notre erreur).</a:t>
            </a:r>
          </a:p>
          <a:p>
            <a:r>
              <a:rPr lang="fr-BE" b="1" dirty="0"/>
              <a:t>Rétropropagation du gradient, une manière d’apprendre par l’expérience</a:t>
            </a:r>
          </a:p>
          <a:p>
            <a:r>
              <a:rPr lang="fr-BE" dirty="0"/>
              <a:t>Parlons à présent du nerf de la guerre des perceptrons multicouches, ce qui rend possible l’apprentissage : le système de mise à jour des poids pour adapter le modèle aux données i.e. la </a:t>
            </a:r>
            <a:r>
              <a:rPr lang="fr-BE" b="1" dirty="0"/>
              <a:t>descente de gradient</a:t>
            </a:r>
            <a:r>
              <a:rPr lang="fr-BE" dirty="0"/>
              <a:t>.</a:t>
            </a:r>
          </a:p>
          <a:p>
            <a:r>
              <a:rPr lang="fr-BE" dirty="0"/>
              <a:t>En effet, les </a:t>
            </a:r>
            <a:r>
              <a:rPr lang="fr-BE" b="1" dirty="0"/>
              <a:t>poids</a:t>
            </a:r>
            <a:r>
              <a:rPr lang="fr-BE" dirty="0"/>
              <a:t> (et le biais) sont </a:t>
            </a:r>
            <a:r>
              <a:rPr lang="fr-BE" b="1" dirty="0"/>
              <a:t>les seules variables</a:t>
            </a:r>
            <a:r>
              <a:rPr lang="fr-BE" dirty="0"/>
              <a:t>, au final, du perceptron, un fois l’architecture mise en place (neurones, couches, vitesse d’apprentissage…).</a:t>
            </a:r>
          </a:p>
          <a:p>
            <a:endParaRPr lang="fr-BE" b="1" dirty="0"/>
          </a:p>
          <a:p>
            <a:r>
              <a:rPr lang="fr-BE" b="1" dirty="0"/>
              <a:t>taux d’apprentissage</a:t>
            </a:r>
            <a:r>
              <a:rPr lang="fr-BE" dirty="0"/>
              <a:t>, qui nous permet de faire varier la vitesse de correction.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11</a:t>
            </a:fld>
            <a:endParaRPr lang="fr-BE"/>
          </a:p>
        </p:txBody>
      </p:sp>
    </p:spTree>
    <p:extLst>
      <p:ext uri="{BB962C8B-B14F-4D97-AF65-F5344CB8AC3E}">
        <p14:creationId xmlns:p14="http://schemas.microsoft.com/office/powerpoint/2010/main" val="4085896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kern="1200" dirty="0">
                <a:solidFill>
                  <a:schemeClr val="tx1"/>
                </a:solidFill>
                <a:effectLst/>
                <a:latin typeface="+mn-lt"/>
                <a:ea typeface="+mn-ea"/>
                <a:cs typeface="+mn-cs"/>
              </a:rPr>
              <a:t>Ce bruit aléatoire est nécessaire car il est bénéfique aux réseaux. Il permet de ne pas biaiser le réseau d’entrée afin que le réseau apprenne plus efficacement </a:t>
            </a:r>
          </a:p>
          <a:p>
            <a:r>
              <a:rPr lang="fr-BE" sz="1200" kern="1200" dirty="0">
                <a:solidFill>
                  <a:schemeClr val="tx1"/>
                </a:solidFill>
                <a:effectLst/>
                <a:latin typeface="+mn-lt"/>
                <a:ea typeface="+mn-ea"/>
                <a:cs typeface="+mn-cs"/>
              </a:rPr>
              <a:t>Ce bruit permet d'avoir une entrée aléatoire structurée. Grâce à sa structure imposée, on peut prendre un point dans l'espace de la distribution et on est sûr d'avoir un résultat qui ressemble à quelque chose. Ça permet aussi d'avoir un générateur non déterministe. Vu que les points dans la distribution sont quasi infinis, on est certain que G aura toujours un input différent et donc une sortie toujours différente.</a:t>
            </a:r>
          </a:p>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12</a:t>
            </a:fld>
            <a:endParaRPr lang="fr-BE"/>
          </a:p>
        </p:txBody>
      </p:sp>
    </p:spTree>
    <p:extLst>
      <p:ext uri="{BB962C8B-B14F-4D97-AF65-F5344CB8AC3E}">
        <p14:creationId xmlns:p14="http://schemas.microsoft.com/office/powerpoint/2010/main" val="3181904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base de données </a:t>
            </a:r>
            <a:r>
              <a:rPr lang="fr-BE" i="1" dirty="0"/>
              <a:t>MNIST</a:t>
            </a:r>
            <a:r>
              <a:rPr lang="fr-BE" dirty="0"/>
              <a:t> pour </a:t>
            </a:r>
            <a:r>
              <a:rPr lang="fr-BE" dirty="0" err="1"/>
              <a:t>Modified</a:t>
            </a:r>
            <a:r>
              <a:rPr lang="fr-BE" dirty="0"/>
              <a:t> ou Mixed National Institute of Standards and </a:t>
            </a:r>
            <a:r>
              <a:rPr lang="fr-BE" dirty="0" err="1"/>
              <a:t>Technology</a:t>
            </a:r>
            <a:r>
              <a:rPr lang="fr-BE" dirty="0"/>
              <a:t>, est une base de données de chiffres écrits à la main.</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13</a:t>
            </a:fld>
            <a:endParaRPr lang="fr-BE"/>
          </a:p>
        </p:txBody>
      </p:sp>
    </p:spTree>
    <p:extLst>
      <p:ext uri="{BB962C8B-B14F-4D97-AF65-F5344CB8AC3E}">
        <p14:creationId xmlns:p14="http://schemas.microsoft.com/office/powerpoint/2010/main" val="1178371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A8A2E1-B4D2-4AFD-A9FF-F76868B5590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BE"/>
          </a:p>
        </p:txBody>
      </p:sp>
      <p:sp>
        <p:nvSpPr>
          <p:cNvPr id="3" name="Sous-titre 2">
            <a:extLst>
              <a:ext uri="{FF2B5EF4-FFF2-40B4-BE49-F238E27FC236}">
                <a16:creationId xmlns:a16="http://schemas.microsoft.com/office/drawing/2014/main" id="{D53F2383-A71D-4BC0-873F-36A5C06F36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BE"/>
          </a:p>
        </p:txBody>
      </p:sp>
      <p:sp>
        <p:nvSpPr>
          <p:cNvPr id="4" name="Espace réservé de la date 3">
            <a:extLst>
              <a:ext uri="{FF2B5EF4-FFF2-40B4-BE49-F238E27FC236}">
                <a16:creationId xmlns:a16="http://schemas.microsoft.com/office/drawing/2014/main" id="{94C246E8-35AA-46F4-B4F4-DB96DC0B4980}"/>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E865E33E-4263-4E90-9BAF-F0636926697C}"/>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9AA66197-3C10-4C65-BE4A-ABBA82C451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747827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B01F4A-4D3B-44EE-9264-50A093C667D5}"/>
              </a:ext>
            </a:extLst>
          </p:cNvPr>
          <p:cNvSpPr>
            <a:spLocks noGrp="1"/>
          </p:cNvSpPr>
          <p:nvPr>
            <p:ph type="title"/>
          </p:nvPr>
        </p:nvSpPr>
        <p:spPr/>
        <p:txBody>
          <a:bodyPr/>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56DC926-9E85-416E-B6F6-8395964E6BA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14DC3D59-BA9F-494F-8AF3-157F3BF8A8D6}"/>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089A767A-95D7-4051-AD06-5464653A8987}"/>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F87D34F2-77CD-4DB5-A699-F81C15AC6C80}"/>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961142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D2812AE-B47A-480B-B425-766032130EBA}"/>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2ECFF47-47D6-474B-8B9E-D16B07F5493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6D334726-A271-46D7-8AB6-399806D327CD}"/>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545DD3D8-BD0A-4159-8A8A-A0B5C0F4BBCA}"/>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0F32C135-E8AA-4000-896B-BD56F2DBB72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307584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FF374E-AFD5-4A40-ACB6-F68C177A5153}"/>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D20A9C96-3F60-4C17-8C03-327C2B42D35D}"/>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0189A8C-F154-464C-92B5-F81C3FCB9B0E}"/>
              </a:ext>
            </a:extLst>
          </p:cNvPr>
          <p:cNvSpPr>
            <a:spLocks noGrp="1"/>
          </p:cNvSpPr>
          <p:nvPr>
            <p:ph type="dt" sz="half" idx="10"/>
          </p:nvPr>
        </p:nvSpPr>
        <p:spPr/>
        <p:txBody>
          <a:bodyPr/>
          <a:lstStyle>
            <a:lvl1pPr>
              <a:defRPr sz="1800">
                <a:solidFill>
                  <a:schemeClr val="tx1"/>
                </a:solidFill>
              </a:defRPr>
            </a:lvl1pPr>
          </a:lstStyle>
          <a:p>
            <a:r>
              <a:rPr lang="fr-FR" dirty="0"/>
              <a:t>28-08-2019</a:t>
            </a:r>
            <a:endParaRPr lang="fr-BE" dirty="0"/>
          </a:p>
        </p:txBody>
      </p:sp>
      <p:sp>
        <p:nvSpPr>
          <p:cNvPr id="5" name="Espace réservé du pied de page 4">
            <a:extLst>
              <a:ext uri="{FF2B5EF4-FFF2-40B4-BE49-F238E27FC236}">
                <a16:creationId xmlns:a16="http://schemas.microsoft.com/office/drawing/2014/main" id="{6A51D52B-F806-461D-B4F3-25F5FF042D84}"/>
              </a:ext>
            </a:extLst>
          </p:cNvPr>
          <p:cNvSpPr>
            <a:spLocks noGrp="1"/>
          </p:cNvSpPr>
          <p:nvPr>
            <p:ph type="ftr" sz="quarter" idx="11"/>
          </p:nvPr>
        </p:nvSpPr>
        <p:spPr/>
        <p:txBody>
          <a:bodyPr/>
          <a:lstStyle>
            <a:lvl1pPr>
              <a:defRPr sz="1800">
                <a:solidFill>
                  <a:schemeClr val="tx1"/>
                </a:solidFill>
              </a:defRPr>
            </a:lvl1pPr>
          </a:lstStyle>
          <a:p>
            <a:r>
              <a:rPr lang="fr-BE" dirty="0"/>
              <a:t>ROMBAUX Michaël - IG CHARLEROI</a:t>
            </a:r>
          </a:p>
        </p:txBody>
      </p:sp>
      <p:sp>
        <p:nvSpPr>
          <p:cNvPr id="6" name="Espace réservé du numéro de diapositive 5">
            <a:extLst>
              <a:ext uri="{FF2B5EF4-FFF2-40B4-BE49-F238E27FC236}">
                <a16:creationId xmlns:a16="http://schemas.microsoft.com/office/drawing/2014/main" id="{FC075A93-5688-4A58-ADA8-DF646FE35624}"/>
              </a:ext>
            </a:extLst>
          </p:cNvPr>
          <p:cNvSpPr>
            <a:spLocks noGrp="1"/>
          </p:cNvSpPr>
          <p:nvPr>
            <p:ph type="sldNum" sz="quarter" idx="12"/>
          </p:nvPr>
        </p:nvSpPr>
        <p:spPr>
          <a:xfrm>
            <a:off x="8573471" y="6352118"/>
            <a:ext cx="873967" cy="365125"/>
          </a:xfrm>
        </p:spPr>
        <p:txBody>
          <a:bodyPr/>
          <a:lstStyle>
            <a:lvl1pPr>
              <a:defRPr>
                <a:solidFill>
                  <a:schemeClr val="tx1"/>
                </a:solidFill>
              </a:defRPr>
            </a:lvl1pPr>
          </a:lstStyle>
          <a:p>
            <a:fld id="{9350655B-B394-4670-AE82-A64F671D6FCB}" type="slidenum">
              <a:rPr lang="fr-BE" smtClean="0"/>
              <a:pPr/>
              <a:t>‹N°›</a:t>
            </a:fld>
            <a:endParaRPr lang="fr-BE" dirty="0"/>
          </a:p>
        </p:txBody>
      </p:sp>
      <p:pic>
        <p:nvPicPr>
          <p:cNvPr id="7" name="Espace réservé du contenu 6">
            <a:extLst>
              <a:ext uri="{FF2B5EF4-FFF2-40B4-BE49-F238E27FC236}">
                <a16:creationId xmlns:a16="http://schemas.microsoft.com/office/drawing/2014/main" id="{7AB5E27E-269C-467A-9900-B29278C963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30746" y="5995723"/>
            <a:ext cx="2561253" cy="862277"/>
          </a:xfrm>
          <a:prstGeom prst="rect">
            <a:avLst/>
          </a:prstGeom>
        </p:spPr>
      </p:pic>
      <p:pic>
        <p:nvPicPr>
          <p:cNvPr id="8" name="Image 7">
            <a:extLst>
              <a:ext uri="{FF2B5EF4-FFF2-40B4-BE49-F238E27FC236}">
                <a16:creationId xmlns:a16="http://schemas.microsoft.com/office/drawing/2014/main" id="{54DCCEC2-BE5D-4ED6-9CF6-D6FB93185D33}"/>
              </a:ext>
            </a:extLst>
          </p:cNvPr>
          <p:cNvPicPr>
            <a:picLocks noChangeAspect="1"/>
          </p:cNvPicPr>
          <p:nvPr userDrawn="1"/>
        </p:nvPicPr>
        <p:blipFill>
          <a:blip r:embed="rId3"/>
          <a:stretch>
            <a:fillRect/>
          </a:stretch>
        </p:blipFill>
        <p:spPr>
          <a:xfrm>
            <a:off x="9856237" y="0"/>
            <a:ext cx="2335763" cy="848539"/>
          </a:xfrm>
          <a:prstGeom prst="rect">
            <a:avLst/>
          </a:prstGeom>
        </p:spPr>
      </p:pic>
      <p:cxnSp>
        <p:nvCxnSpPr>
          <p:cNvPr id="9" name="Connecteur droit 8">
            <a:extLst>
              <a:ext uri="{FF2B5EF4-FFF2-40B4-BE49-F238E27FC236}">
                <a16:creationId xmlns:a16="http://schemas.microsoft.com/office/drawing/2014/main" id="{6F104673-87FA-45A4-BBD4-8174742F9875}"/>
              </a:ext>
            </a:extLst>
          </p:cNvPr>
          <p:cNvCxnSpPr/>
          <p:nvPr userDrawn="1"/>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339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080B45-6444-4C10-A7DA-75C682969D7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BE"/>
          </a:p>
        </p:txBody>
      </p:sp>
      <p:sp>
        <p:nvSpPr>
          <p:cNvPr id="3" name="Espace réservé du texte 2">
            <a:extLst>
              <a:ext uri="{FF2B5EF4-FFF2-40B4-BE49-F238E27FC236}">
                <a16:creationId xmlns:a16="http://schemas.microsoft.com/office/drawing/2014/main" id="{51CCBBEE-EA64-42DD-9ACA-356D5DB23B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22AA102-5BAB-4AC5-BBA7-45E6115A8244}"/>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5B7960B5-B63B-48DE-A40A-D97568D1E71F}"/>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A1D52057-309B-47C4-B66C-B33EA940D3C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118342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D7514E-DFC4-48E1-8012-2F7412478FF1}"/>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63ADA591-78A3-489D-A113-DB16605A3CB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a:extLst>
              <a:ext uri="{FF2B5EF4-FFF2-40B4-BE49-F238E27FC236}">
                <a16:creationId xmlns:a16="http://schemas.microsoft.com/office/drawing/2014/main" id="{FCC25578-20D4-41BE-A677-909E5F59B75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a:extLst>
              <a:ext uri="{FF2B5EF4-FFF2-40B4-BE49-F238E27FC236}">
                <a16:creationId xmlns:a16="http://schemas.microsoft.com/office/drawing/2014/main" id="{3A64004A-D708-4EC2-9D43-3698FDCC341E}"/>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66D6F0D6-12C3-494F-8318-31BEE94EA529}"/>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DB3613F8-A08F-4C10-9325-1AC18EF637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005486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D25ACA-A00C-4337-BC06-009F4096AAC8}"/>
              </a:ext>
            </a:extLst>
          </p:cNvPr>
          <p:cNvSpPr>
            <a:spLocks noGrp="1"/>
          </p:cNvSpPr>
          <p:nvPr>
            <p:ph type="title"/>
          </p:nvPr>
        </p:nvSpPr>
        <p:spPr>
          <a:xfrm>
            <a:off x="839788" y="365125"/>
            <a:ext cx="10515600" cy="1325563"/>
          </a:xfrm>
        </p:spPr>
        <p:txBody>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E5BA9A54-EB19-4451-8C37-6DA931E3B4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6CCDB7D-906F-4B28-8B1C-09B75E87552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a:extLst>
              <a:ext uri="{FF2B5EF4-FFF2-40B4-BE49-F238E27FC236}">
                <a16:creationId xmlns:a16="http://schemas.microsoft.com/office/drawing/2014/main" id="{416D0E5A-A6D0-48AE-8960-B73D7C9DF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2E79CA75-0741-460A-AA87-7B7BD95788E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a:extLst>
              <a:ext uri="{FF2B5EF4-FFF2-40B4-BE49-F238E27FC236}">
                <a16:creationId xmlns:a16="http://schemas.microsoft.com/office/drawing/2014/main" id="{A421AA60-54B0-4F26-8F5B-403A4455EDBE}"/>
              </a:ext>
            </a:extLst>
          </p:cNvPr>
          <p:cNvSpPr>
            <a:spLocks noGrp="1"/>
          </p:cNvSpPr>
          <p:nvPr>
            <p:ph type="dt" sz="half" idx="10"/>
          </p:nvPr>
        </p:nvSpPr>
        <p:spPr/>
        <p:txBody>
          <a:bodyPr/>
          <a:lstStyle/>
          <a:p>
            <a:r>
              <a:rPr lang="fr-FR"/>
              <a:t>28-08-2019</a:t>
            </a:r>
            <a:endParaRPr lang="fr-BE"/>
          </a:p>
        </p:txBody>
      </p:sp>
      <p:sp>
        <p:nvSpPr>
          <p:cNvPr id="8" name="Espace réservé du pied de page 7">
            <a:extLst>
              <a:ext uri="{FF2B5EF4-FFF2-40B4-BE49-F238E27FC236}">
                <a16:creationId xmlns:a16="http://schemas.microsoft.com/office/drawing/2014/main" id="{F88E8923-B5B7-488D-B9B0-AF7ED5D9ED89}"/>
              </a:ext>
            </a:extLst>
          </p:cNvPr>
          <p:cNvSpPr>
            <a:spLocks noGrp="1"/>
          </p:cNvSpPr>
          <p:nvPr>
            <p:ph type="ftr" sz="quarter" idx="11"/>
          </p:nvPr>
        </p:nvSpPr>
        <p:spPr/>
        <p:txBody>
          <a:bodyPr/>
          <a:lstStyle/>
          <a:p>
            <a:r>
              <a:rPr lang="fr-BE"/>
              <a:t>ROMBAUX Michaël - IG CHARLEROI</a:t>
            </a:r>
          </a:p>
        </p:txBody>
      </p:sp>
      <p:sp>
        <p:nvSpPr>
          <p:cNvPr id="9" name="Espace réservé du numéro de diapositive 8">
            <a:extLst>
              <a:ext uri="{FF2B5EF4-FFF2-40B4-BE49-F238E27FC236}">
                <a16:creationId xmlns:a16="http://schemas.microsoft.com/office/drawing/2014/main" id="{FE8DA46C-5F9E-41F2-BA16-3109331ED19C}"/>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12070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D3606A-6DAE-4A59-AA95-E983CEAC8CDF}"/>
              </a:ext>
            </a:extLst>
          </p:cNvPr>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id="{A5DEC02B-9A55-4C48-903F-F50CA2BA728C}"/>
              </a:ext>
            </a:extLst>
          </p:cNvPr>
          <p:cNvSpPr>
            <a:spLocks noGrp="1"/>
          </p:cNvSpPr>
          <p:nvPr>
            <p:ph type="dt" sz="half" idx="10"/>
          </p:nvPr>
        </p:nvSpPr>
        <p:spPr/>
        <p:txBody>
          <a:bodyPr/>
          <a:lstStyle/>
          <a:p>
            <a:r>
              <a:rPr lang="fr-FR"/>
              <a:t>28-08-2019</a:t>
            </a:r>
            <a:endParaRPr lang="fr-BE"/>
          </a:p>
        </p:txBody>
      </p:sp>
      <p:sp>
        <p:nvSpPr>
          <p:cNvPr id="4" name="Espace réservé du pied de page 3">
            <a:extLst>
              <a:ext uri="{FF2B5EF4-FFF2-40B4-BE49-F238E27FC236}">
                <a16:creationId xmlns:a16="http://schemas.microsoft.com/office/drawing/2014/main" id="{A10375B6-9F65-49B2-824C-F059F5C76C19}"/>
              </a:ext>
            </a:extLst>
          </p:cNvPr>
          <p:cNvSpPr>
            <a:spLocks noGrp="1"/>
          </p:cNvSpPr>
          <p:nvPr>
            <p:ph type="ftr" sz="quarter" idx="11"/>
          </p:nvPr>
        </p:nvSpPr>
        <p:spPr/>
        <p:txBody>
          <a:bodyPr/>
          <a:lstStyle/>
          <a:p>
            <a:r>
              <a:rPr lang="fr-BE"/>
              <a:t>ROMBAUX Michaël - IG CHARLEROI</a:t>
            </a:r>
          </a:p>
        </p:txBody>
      </p:sp>
      <p:sp>
        <p:nvSpPr>
          <p:cNvPr id="5" name="Espace réservé du numéro de diapositive 4">
            <a:extLst>
              <a:ext uri="{FF2B5EF4-FFF2-40B4-BE49-F238E27FC236}">
                <a16:creationId xmlns:a16="http://schemas.microsoft.com/office/drawing/2014/main" id="{6D9CA23D-036D-409A-A727-D5EB96FF272B}"/>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893562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11F4F32-9231-445F-82C7-A5959CF947CC}"/>
              </a:ext>
            </a:extLst>
          </p:cNvPr>
          <p:cNvSpPr>
            <a:spLocks noGrp="1"/>
          </p:cNvSpPr>
          <p:nvPr>
            <p:ph type="dt" sz="half" idx="10"/>
          </p:nvPr>
        </p:nvSpPr>
        <p:spPr/>
        <p:txBody>
          <a:bodyPr/>
          <a:lstStyle/>
          <a:p>
            <a:r>
              <a:rPr lang="fr-FR"/>
              <a:t>28-08-2019</a:t>
            </a:r>
            <a:endParaRPr lang="fr-BE"/>
          </a:p>
        </p:txBody>
      </p:sp>
      <p:sp>
        <p:nvSpPr>
          <p:cNvPr id="3" name="Espace réservé du pied de page 2">
            <a:extLst>
              <a:ext uri="{FF2B5EF4-FFF2-40B4-BE49-F238E27FC236}">
                <a16:creationId xmlns:a16="http://schemas.microsoft.com/office/drawing/2014/main" id="{98DDF7D4-6416-4D06-9F28-8CE86376F05C}"/>
              </a:ext>
            </a:extLst>
          </p:cNvPr>
          <p:cNvSpPr>
            <a:spLocks noGrp="1"/>
          </p:cNvSpPr>
          <p:nvPr>
            <p:ph type="ftr" sz="quarter" idx="11"/>
          </p:nvPr>
        </p:nvSpPr>
        <p:spPr/>
        <p:txBody>
          <a:bodyPr/>
          <a:lstStyle/>
          <a:p>
            <a:r>
              <a:rPr lang="fr-BE"/>
              <a:t>ROMBAUX Michaël - IG CHARLEROI</a:t>
            </a:r>
          </a:p>
        </p:txBody>
      </p:sp>
      <p:sp>
        <p:nvSpPr>
          <p:cNvPr id="4" name="Espace réservé du numéro de diapositive 3">
            <a:extLst>
              <a:ext uri="{FF2B5EF4-FFF2-40B4-BE49-F238E27FC236}">
                <a16:creationId xmlns:a16="http://schemas.microsoft.com/office/drawing/2014/main" id="{7E3535AF-2CB7-4F76-9FE2-D65205FA360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414312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5483D0-D47D-414D-8E4B-A2A829DE2B0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du contenu 2">
            <a:extLst>
              <a:ext uri="{FF2B5EF4-FFF2-40B4-BE49-F238E27FC236}">
                <a16:creationId xmlns:a16="http://schemas.microsoft.com/office/drawing/2014/main" id="{CE26CD02-7DDD-46CF-9F6A-766E54ED81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a:extLst>
              <a:ext uri="{FF2B5EF4-FFF2-40B4-BE49-F238E27FC236}">
                <a16:creationId xmlns:a16="http://schemas.microsoft.com/office/drawing/2014/main" id="{4D2F5448-A1DB-4913-B06E-431C5CF7E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AB5FE53-7AED-4FBA-AE73-24D298CD274F}"/>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EBEC86D6-C8E1-442F-9820-8A82F6BB599A}"/>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E54F938B-F82D-4586-8737-3B9EFF00BBA1}"/>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427676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705FD7-9AD9-4157-BA25-AA32D129433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pour une image  2">
            <a:extLst>
              <a:ext uri="{FF2B5EF4-FFF2-40B4-BE49-F238E27FC236}">
                <a16:creationId xmlns:a16="http://schemas.microsoft.com/office/drawing/2014/main" id="{A30200BB-FADB-4105-95FE-C63FDCB409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a:extLst>
              <a:ext uri="{FF2B5EF4-FFF2-40B4-BE49-F238E27FC236}">
                <a16:creationId xmlns:a16="http://schemas.microsoft.com/office/drawing/2014/main" id="{EEE84AE6-3C55-435B-BDA7-78D5D879FC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D3BAD65-0424-4428-9083-4D33CA617353}"/>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36C52C55-0B67-47D2-9FFB-3E1C20662386}"/>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6079939D-A772-4F2B-BC3D-D56346FE0AD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43336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1000"/>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D70CFBA-77C9-444B-A66A-EF9201AA7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81D18F03-F7E0-4320-BC38-1AAF9A4DA6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EF31906-8B95-495F-B53D-D258A5B7C6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fr-FR"/>
              <a:t>28-08-2019</a:t>
            </a:r>
            <a:endParaRPr lang="fr-BE" dirty="0"/>
          </a:p>
        </p:txBody>
      </p:sp>
      <p:sp>
        <p:nvSpPr>
          <p:cNvPr id="5" name="Espace réservé du pied de page 4">
            <a:extLst>
              <a:ext uri="{FF2B5EF4-FFF2-40B4-BE49-F238E27FC236}">
                <a16:creationId xmlns:a16="http://schemas.microsoft.com/office/drawing/2014/main" id="{74AECAD3-C514-4257-BC35-E4891AF837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BE"/>
              <a:t>ROMBAUX Michaël - IG CHARLEROI</a:t>
            </a:r>
          </a:p>
        </p:txBody>
      </p:sp>
      <p:sp>
        <p:nvSpPr>
          <p:cNvPr id="6" name="Espace réservé du numéro de diapositive 5">
            <a:extLst>
              <a:ext uri="{FF2B5EF4-FFF2-40B4-BE49-F238E27FC236}">
                <a16:creationId xmlns:a16="http://schemas.microsoft.com/office/drawing/2014/main" id="{7A593369-2D35-4F66-8384-A755039E4A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0655B-B394-4670-AE82-A64F671D6FCB}" type="slidenum">
              <a:rPr lang="fr-BE" smtClean="0"/>
              <a:t>‹N°›</a:t>
            </a:fld>
            <a:endParaRPr lang="fr-BE"/>
          </a:p>
        </p:txBody>
      </p:sp>
    </p:spTree>
    <p:extLst>
      <p:ext uri="{BB962C8B-B14F-4D97-AF65-F5344CB8AC3E}">
        <p14:creationId xmlns:p14="http://schemas.microsoft.com/office/powerpoint/2010/main" val="2289245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2220686" y="1964581"/>
            <a:ext cx="7016620" cy="2264047"/>
          </a:xfrm>
          <a:noFill/>
          <a:effectLst>
            <a:softEdge rad="12700"/>
          </a:effectLst>
        </p:spPr>
        <p:txBody>
          <a:bodyPr>
            <a:noAutofit/>
          </a:bodyPr>
          <a:lstStyle/>
          <a:p>
            <a:r>
              <a:rPr lang="fr-BE" sz="5400" b="1" dirty="0">
                <a:solidFill>
                  <a:schemeClr val="accent1">
                    <a:lumMod val="75000"/>
                  </a:schemeClr>
                </a:solidFill>
                <a:effectLst>
                  <a:outerShdw blurRad="38100" dist="38100" dir="2700000" algn="tl">
                    <a:srgbClr val="000000">
                      <a:alpha val="43137"/>
                    </a:srgbClr>
                  </a:outerShdw>
                </a:effectLst>
              </a:rPr>
              <a:t>Apprendre à collaborer </a:t>
            </a:r>
            <a:br>
              <a:rPr lang="fr-BE" sz="5400" b="1" dirty="0">
                <a:solidFill>
                  <a:schemeClr val="accent1">
                    <a:lumMod val="75000"/>
                  </a:schemeClr>
                </a:solidFill>
                <a:effectLst>
                  <a:outerShdw blurRad="38100" dist="38100" dir="2700000" algn="tl">
                    <a:srgbClr val="000000">
                      <a:alpha val="43137"/>
                    </a:srgbClr>
                  </a:outerShdw>
                </a:effectLst>
              </a:rPr>
            </a:br>
            <a:r>
              <a:rPr lang="fr-BE" sz="5400" b="1" dirty="0">
                <a:solidFill>
                  <a:schemeClr val="accent1">
                    <a:lumMod val="75000"/>
                  </a:schemeClr>
                </a:solidFill>
                <a:effectLst>
                  <a:outerShdw blurRad="38100" dist="38100" dir="2700000" algn="tl">
                    <a:srgbClr val="000000">
                      <a:alpha val="43137"/>
                    </a:srgbClr>
                  </a:outerShdw>
                </a:effectLst>
              </a:rPr>
              <a:t>par le langage et la vision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a:t>
            </a:fld>
            <a:endParaRPr lang="fr-BE" dirty="0"/>
          </a:p>
        </p:txBody>
      </p:sp>
      <p:cxnSp>
        <p:nvCxnSpPr>
          <p:cNvPr id="22" name="Connecteur droit 21">
            <a:extLst>
              <a:ext uri="{FF2B5EF4-FFF2-40B4-BE49-F238E27FC236}">
                <a16:creationId xmlns:a16="http://schemas.microsoft.com/office/drawing/2014/main" id="{8EB43B94-9193-4AF4-A812-FBD98C603E71}"/>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19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637446" y="99455"/>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10</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7" y="1510803"/>
            <a:ext cx="1141056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supervisé et non supervisé</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Supervisé					Non-supervisé</a:t>
            </a:r>
          </a:p>
          <a:p>
            <a:pPr lvl="0" eaLnBrk="0" fontAlgn="base" hangingPunct="0">
              <a:spcBef>
                <a:spcPct val="0"/>
              </a:spcBef>
              <a:spcAft>
                <a:spcPct val="0"/>
              </a:spcAft>
            </a:pPr>
            <a:endPar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Entrées annotées - Labélisées	Entrées non labellisées			</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Classification				Extraction de données descriptive</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Segmentation				(Organisation des données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himself</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Prédictions</a:t>
            </a:r>
          </a:p>
        </p:txBody>
      </p:sp>
    </p:spTree>
    <p:extLst>
      <p:ext uri="{BB962C8B-B14F-4D97-AF65-F5344CB8AC3E}">
        <p14:creationId xmlns:p14="http://schemas.microsoft.com/office/powerpoint/2010/main" val="115009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11</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non-supervisé =&gt; aucun contrôle sur les outputs</a:t>
            </a:r>
          </a:p>
          <a:p>
            <a:pPr marL="342900" lvl="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Principe d’une compétition entre 1 discriminateur et 1 générateur</a:t>
            </a:r>
          </a:p>
          <a:p>
            <a:pPr marL="342900" lvl="0" indent="-342900" eaLnBrk="0" fontAlgn="base" hangingPunct="0">
              <a:spcBef>
                <a:spcPct val="0"/>
              </a:spcBef>
              <a:spcAft>
                <a:spcPct val="0"/>
              </a:spcAft>
              <a:buFont typeface="Wingdings" panose="05000000000000000000" pitchFamily="2" charset="2"/>
              <a:buChar char="Ø"/>
            </a:pPr>
            <a:endParaRPr lang="fr-BE" sz="2400" dirty="0"/>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Input du générateur (</a:t>
            </a:r>
            <a:r>
              <a:rPr lang="fr-BE" altLang="fr-FR" sz="2400" dirty="0" err="1">
                <a:solidFill>
                  <a:schemeClr val="accent1">
                    <a:lumMod val="50000"/>
                  </a:schemeClr>
                </a:solidFill>
                <a:latin typeface="Verdana" panose="020B0604030504040204" pitchFamily="34" charset="0"/>
                <a:cs typeface="Times New Roman" panose="02020603050405020304" pitchFamily="18" charset="0"/>
              </a:rPr>
              <a:t>Random</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Noise)</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Input du discriminateur (Dataset ou images G(x))</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Verdana" panose="020B0604030504040204" pitchFamily="34" charset="0"/>
                <a:cs typeface="Times New Roman" panose="02020603050405020304" pitchFamily="18" charset="0"/>
              </a:rPr>
              <a:t> Principe de rétropropagation</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(min fct </a:t>
            </a:r>
            <a:r>
              <a:rPr lang="fr-BE" altLang="fr-FR" sz="2400" dirty="0" err="1">
                <a:solidFill>
                  <a:schemeClr val="accent1">
                    <a:lumMod val="50000"/>
                  </a:schemeClr>
                </a:solidFill>
                <a:latin typeface="Verdana" panose="020B0604030504040204" pitchFamily="34" charset="0"/>
                <a:cs typeface="Times New Roman" panose="02020603050405020304" pitchFamily="18" charset="0"/>
              </a:rPr>
              <a:t>obj</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ou </a:t>
            </a:r>
            <a:r>
              <a:rPr lang="fr-BE" altLang="fr-FR" sz="2400" dirty="0" err="1">
                <a:solidFill>
                  <a:schemeClr val="accent1">
                    <a:lumMod val="50000"/>
                  </a:schemeClr>
                </a:solidFill>
                <a:latin typeface="Verdana" panose="020B0604030504040204" pitchFamily="34" charset="0"/>
                <a:cs typeface="Times New Roman" panose="02020603050405020304" pitchFamily="18" charset="0"/>
              </a:rPr>
              <a:t>Loss</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 Ax=B | algo. descente de gradient)</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Apprend les features de lui-même</a:t>
            </a: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2"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664822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12</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input (</a:t>
            </a:r>
            <a:r>
              <a:rPr kumimoji="0" lang="fr-BE" altLang="fr-FR" sz="2400" b="0" i="0" u="none" strike="noStrike" cap="none" normalizeH="0" baseline="0" dirty="0" err="1">
                <a:ln>
                  <a:noFill/>
                </a:ln>
                <a:solidFill>
                  <a:schemeClr val="accent1">
                    <a:lumMod val="50000"/>
                  </a:schemeClr>
                </a:solidFill>
                <a:effectLst/>
                <a:latin typeface="Arial" panose="020B0604020202020204" pitchFamily="34" charset="0"/>
              </a:rPr>
              <a:t>Random</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Noise)</a:t>
            </a:r>
          </a:p>
          <a:p>
            <a:pPr lvl="1"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800100" lvl="1" indent="-342900" eaLnBrk="0" fontAlgn="base" hangingPunct="0">
              <a:spcBef>
                <a:spcPct val="0"/>
              </a:spcBef>
              <a:spcAft>
                <a:spcPct val="0"/>
              </a:spcAft>
              <a:buFont typeface="Wingdings" panose="05000000000000000000" pitchFamily="2" charset="2"/>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Bruit blanc gaussien </a:t>
            </a:r>
          </a:p>
          <a:p>
            <a:pPr marL="800100" lvl="1" indent="-342900" eaLnBrk="0" fontAlgn="base" hangingPunct="0">
              <a:spcBef>
                <a:spcPct val="0"/>
              </a:spcBef>
              <a:spcAft>
                <a:spcPct val="0"/>
              </a:spcAft>
              <a:buFont typeface="Wingdings" panose="05000000000000000000" pitchFamily="2" charset="2"/>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Permet une entrée aléatoire structurée</a:t>
            </a:r>
          </a:p>
          <a:p>
            <a:pPr marL="800100" lvl="1"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Arial" panose="020B0604020202020204" pitchFamily="34" charset="0"/>
              </a:rPr>
              <a:t>Input toujours différent</a:t>
            </a:r>
          </a:p>
          <a:p>
            <a:pPr lvl="1"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(Point de la distribution quasi infinis</a:t>
            </a:r>
          </a:p>
          <a:p>
            <a:pPr lvl="1"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Générateur non déterministe) </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Image 1">
            <a:extLst>
              <a:ext uri="{FF2B5EF4-FFF2-40B4-BE49-F238E27FC236}">
                <a16:creationId xmlns:a16="http://schemas.microsoft.com/office/drawing/2014/main" id="{BFF5B44F-96FF-4904-9CF2-74EB4AC15A35}"/>
              </a:ext>
            </a:extLst>
          </p:cNvPr>
          <p:cNvPicPr>
            <a:picLocks noChangeAspect="1"/>
          </p:cNvPicPr>
          <p:nvPr/>
        </p:nvPicPr>
        <p:blipFill>
          <a:blip r:embed="rId3"/>
          <a:stretch>
            <a:fillRect/>
          </a:stretch>
        </p:blipFill>
        <p:spPr>
          <a:xfrm>
            <a:off x="8734426" y="2249785"/>
            <a:ext cx="2081212" cy="2036294"/>
          </a:xfrm>
          <a:prstGeom prst="rect">
            <a:avLst/>
          </a:prstGeom>
        </p:spPr>
      </p:pic>
      <p:pic>
        <p:nvPicPr>
          <p:cNvPr id="3" name="Image 2">
            <a:extLst>
              <a:ext uri="{FF2B5EF4-FFF2-40B4-BE49-F238E27FC236}">
                <a16:creationId xmlns:a16="http://schemas.microsoft.com/office/drawing/2014/main" id="{84082E7E-8B96-48D1-8087-CC0EED4A865E}"/>
              </a:ext>
            </a:extLst>
          </p:cNvPr>
          <p:cNvPicPr>
            <a:picLocks noChangeAspect="1"/>
          </p:cNvPicPr>
          <p:nvPr/>
        </p:nvPicPr>
        <p:blipFill>
          <a:blip r:embed="rId4"/>
          <a:stretch>
            <a:fillRect/>
          </a:stretch>
        </p:blipFill>
        <p:spPr>
          <a:xfrm>
            <a:off x="6257924" y="3738342"/>
            <a:ext cx="2352675" cy="1689648"/>
          </a:xfrm>
          <a:prstGeom prst="rect">
            <a:avLst/>
          </a:prstGeom>
        </p:spPr>
      </p:pic>
    </p:spTree>
    <p:extLst>
      <p:ext uri="{BB962C8B-B14F-4D97-AF65-F5344CB8AC3E}">
        <p14:creationId xmlns:p14="http://schemas.microsoft.com/office/powerpoint/2010/main" val="1276381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MNIST		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(B/W)</a:t>
            </a:r>
          </a:p>
          <a:p>
            <a:pPr lvl="8" eaLnBrk="0" fontAlgn="base" hangingPunct="0">
              <a:spcBef>
                <a:spcPct val="0"/>
              </a:spcBef>
              <a:spcAft>
                <a:spcPct val="0"/>
              </a:spcAft>
            </a:pPr>
            <a:r>
              <a:rPr lang="fr-BE" sz="2400" dirty="0">
                <a:solidFill>
                  <a:schemeClr val="accent1">
                    <a:lumMod val="50000"/>
                  </a:schemeClr>
                </a:solidFill>
                <a:latin typeface="Arial" panose="020B0604020202020204" pitchFamily="34" charset="0"/>
              </a:rPr>
              <a:t>60.000 images</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Image 1">
            <a:extLst>
              <a:ext uri="{FF2B5EF4-FFF2-40B4-BE49-F238E27FC236}">
                <a16:creationId xmlns:a16="http://schemas.microsoft.com/office/drawing/2014/main" id="{F96DC21E-CC96-499E-857F-E040AAB59DD2}"/>
              </a:ext>
            </a:extLst>
          </p:cNvPr>
          <p:cNvPicPr>
            <a:picLocks noChangeAspect="1"/>
          </p:cNvPicPr>
          <p:nvPr/>
        </p:nvPicPr>
        <p:blipFill>
          <a:blip r:embed="rId3"/>
          <a:stretch>
            <a:fillRect/>
          </a:stretch>
        </p:blipFill>
        <p:spPr>
          <a:xfrm>
            <a:off x="6511794" y="2249785"/>
            <a:ext cx="4333875" cy="3250406"/>
          </a:xfrm>
          <a:prstGeom prst="rect">
            <a:avLst/>
          </a:prstGeom>
        </p:spPr>
      </p:pic>
    </p:spTree>
    <p:extLst>
      <p:ext uri="{BB962C8B-B14F-4D97-AF65-F5344CB8AC3E}">
        <p14:creationId xmlns:p14="http://schemas.microsoft.com/office/powerpoint/2010/main" val="4271643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14</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5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10		</a:t>
            </a:r>
            <a:r>
              <a:rPr lang="fr-BE" altLang="fr-FR" sz="2400" dirty="0">
                <a:solidFill>
                  <a:schemeClr val="accent1">
                    <a:lumMod val="50000"/>
                  </a:schemeClr>
                </a:solidFill>
                <a:latin typeface="Arial" panose="020B0604020202020204" pitchFamily="34" charset="0"/>
              </a:rPr>
              <a:t>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7" eaLnBrk="0" fontAlgn="base" hangingPunct="0">
              <a:spcBef>
                <a:spcPct val="0"/>
              </a:spcBef>
              <a:spcAft>
                <a:spcPct val="0"/>
              </a:spcAft>
            </a:pPr>
            <a:r>
              <a:rPr lang="fr-BE" sz="2400" dirty="0">
                <a:solidFill>
                  <a:schemeClr val="accent1">
                    <a:lumMod val="50000"/>
                  </a:schemeClr>
                </a:solidFill>
                <a:latin typeface="Arial" panose="020B0604020202020204" pitchFamily="34" charset="0"/>
              </a:rPr>
              <a:t>	60.000 images</a:t>
            </a: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6" name="Image 5">
            <a:extLst>
              <a:ext uri="{FF2B5EF4-FFF2-40B4-BE49-F238E27FC236}">
                <a16:creationId xmlns:a16="http://schemas.microsoft.com/office/drawing/2014/main" id="{0A3B4C94-04B6-4829-A085-1CF10218F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5074" y="2074713"/>
            <a:ext cx="4781551" cy="3586163"/>
          </a:xfrm>
          <a:prstGeom prst="rect">
            <a:avLst/>
          </a:prstGeom>
        </p:spPr>
      </p:pic>
    </p:spTree>
    <p:extLst>
      <p:ext uri="{BB962C8B-B14F-4D97-AF65-F5344CB8AC3E}">
        <p14:creationId xmlns:p14="http://schemas.microsoft.com/office/powerpoint/2010/main" val="965202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15</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50000"/>
                  </a:schemeClr>
                </a:solidFill>
                <a:latin typeface="Arial" panose="020B0604020202020204" pitchFamily="34" charset="0"/>
              </a:rPr>
              <a:t>Cifar</a:t>
            </a:r>
            <a:r>
              <a:rPr lang="fr-BE" altLang="fr-FR" sz="2400" dirty="0">
                <a:solidFill>
                  <a:schemeClr val="accent1">
                    <a:lumMod val="50000"/>
                  </a:schemeClr>
                </a:solidFill>
                <a:latin typeface="Arial" panose="020B0604020202020204" pitchFamily="34" charset="0"/>
              </a:rPr>
              <a:t> 100		100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D426E65C-2903-45CE-B73C-3B8CDF7A3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1937" y="2137392"/>
            <a:ext cx="4668513" cy="3501384"/>
          </a:xfrm>
          <a:prstGeom prst="rect">
            <a:avLst/>
          </a:prstGeom>
        </p:spPr>
      </p:pic>
    </p:spTree>
    <p:extLst>
      <p:ext uri="{BB962C8B-B14F-4D97-AF65-F5344CB8AC3E}">
        <p14:creationId xmlns:p14="http://schemas.microsoft.com/office/powerpoint/2010/main" val="401046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16</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STL 10		10 classes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96</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x 96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81564629-8C8D-489C-839D-D3377C7B7EFE}"/>
              </a:ext>
            </a:extLst>
          </p:cNvPr>
          <p:cNvPicPr>
            <a:picLocks noChangeAspect="1"/>
          </p:cNvPicPr>
          <p:nvPr/>
        </p:nvPicPr>
        <p:blipFill>
          <a:blip r:embed="rId2"/>
          <a:stretch>
            <a:fillRect/>
          </a:stretch>
        </p:blipFill>
        <p:spPr>
          <a:xfrm>
            <a:off x="6933034" y="2011098"/>
            <a:ext cx="3620666" cy="3693811"/>
          </a:xfrm>
          <a:prstGeom prst="rect">
            <a:avLst/>
          </a:prstGeom>
        </p:spPr>
      </p:pic>
    </p:spTree>
    <p:extLst>
      <p:ext uri="{BB962C8B-B14F-4D97-AF65-F5344CB8AC3E}">
        <p14:creationId xmlns:p14="http://schemas.microsoft.com/office/powerpoint/2010/main" val="1804044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17</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Arial" panose="020B0604020202020204" pitchFamily="34" charset="0"/>
              </a:rPr>
              <a:t>Fashion MNIST</a:t>
            </a:r>
            <a:r>
              <a:rPr lang="fr-BE" altLang="fr-FR" sz="2400" dirty="0">
                <a:solidFill>
                  <a:schemeClr val="accent1">
                    <a:lumMod val="50000"/>
                  </a:schemeClr>
                </a:solidFill>
                <a:latin typeface="Arial" panose="020B0604020202020204" pitchFamily="34" charset="0"/>
              </a:rPr>
              <a:t>	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a:t>
            </a:r>
            <a:r>
              <a:rPr lang="fr-BE" altLang="fr-FR" sz="2400" dirty="0" err="1">
                <a:solidFill>
                  <a:schemeClr val="accent1">
                    <a:lumMod val="50000"/>
                  </a:schemeClr>
                </a:solidFill>
                <a:latin typeface="Arial" panose="020B0604020202020204" pitchFamily="34" charset="0"/>
              </a:rPr>
              <a:t>Greyscale</a:t>
            </a:r>
            <a:r>
              <a:rPr lang="fr-BE" altLang="fr-FR" sz="2400" dirty="0">
                <a:solidFill>
                  <a:schemeClr val="accent1">
                    <a:lumMod val="50000"/>
                  </a:schemeClr>
                </a:solidFill>
                <a:latin typeface="Arial" panose="020B0604020202020204" pitchFamily="34" charset="0"/>
              </a:rPr>
              <a:t>)</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47EDAB72-01E3-4F07-8937-32E7F67F6051}"/>
              </a:ext>
            </a:extLst>
          </p:cNvPr>
          <p:cNvPicPr>
            <a:picLocks noChangeAspect="1"/>
          </p:cNvPicPr>
          <p:nvPr/>
        </p:nvPicPr>
        <p:blipFill>
          <a:blip r:embed="rId2"/>
          <a:stretch>
            <a:fillRect/>
          </a:stretch>
        </p:blipFill>
        <p:spPr>
          <a:xfrm>
            <a:off x="6759444" y="2065804"/>
            <a:ext cx="4379817" cy="3280636"/>
          </a:xfrm>
          <a:prstGeom prst="rect">
            <a:avLst/>
          </a:prstGeom>
        </p:spPr>
      </p:pic>
    </p:spTree>
    <p:extLst>
      <p:ext uri="{BB962C8B-B14F-4D97-AF65-F5344CB8AC3E}">
        <p14:creationId xmlns:p14="http://schemas.microsoft.com/office/powerpoint/2010/main" val="955666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18</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60000"/>
                    <a:lumOff val="40000"/>
                  </a:schemeClr>
                </a:solidFill>
                <a:latin typeface="Arial" panose="020B0604020202020204" pitchFamily="34" charset="0"/>
              </a:rPr>
              <a:t>Fashion MNIST</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EMNIST		62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46BA948D-DE57-424C-A472-CC3D1897D3D2}"/>
              </a:ext>
            </a:extLst>
          </p:cNvPr>
          <p:cNvPicPr>
            <a:picLocks noChangeAspect="1"/>
          </p:cNvPicPr>
          <p:nvPr/>
        </p:nvPicPr>
        <p:blipFill>
          <a:blip r:embed="rId2"/>
          <a:stretch>
            <a:fillRect/>
          </a:stretch>
        </p:blipFill>
        <p:spPr>
          <a:xfrm>
            <a:off x="7232179" y="1986388"/>
            <a:ext cx="2893104" cy="3459416"/>
          </a:xfrm>
          <a:prstGeom prst="rect">
            <a:avLst/>
          </a:prstGeom>
        </p:spPr>
      </p:pic>
    </p:spTree>
    <p:extLst>
      <p:ext uri="{BB962C8B-B14F-4D97-AF65-F5344CB8AC3E}">
        <p14:creationId xmlns:p14="http://schemas.microsoft.com/office/powerpoint/2010/main" val="3475035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19</a:t>
            </a:fld>
            <a:endParaRPr lang="fr-BE" dirty="0"/>
          </a:p>
        </p:txBody>
      </p:sp>
      <p:sp>
        <p:nvSpPr>
          <p:cNvPr id="2053" name="AutoShape 9">
            <a:extLst>
              <a:ext uri="{FF2B5EF4-FFF2-40B4-BE49-F238E27FC236}">
                <a16:creationId xmlns:a16="http://schemas.microsoft.com/office/drawing/2014/main" id="{FEDD03D1-9358-4E6C-A351-846825F53309}"/>
              </a:ext>
            </a:extLst>
          </p:cNvPr>
          <p:cNvSpPr>
            <a:spLocks noChangeArrowheads="1"/>
          </p:cNvSpPr>
          <p:nvPr/>
        </p:nvSpPr>
        <p:spPr bwMode="auto">
          <a:xfrm>
            <a:off x="1871098" y="4025614"/>
            <a:ext cx="1837755" cy="169599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2054" name="AutoShape 15">
            <a:extLst>
              <a:ext uri="{FF2B5EF4-FFF2-40B4-BE49-F238E27FC236}">
                <a16:creationId xmlns:a16="http://schemas.microsoft.com/office/drawing/2014/main" id="{E9E2F534-A802-42BA-B32E-2D808471AA87}"/>
              </a:ext>
            </a:extLst>
          </p:cNvPr>
          <p:cNvSpPr>
            <a:spLocks noChangeArrowheads="1"/>
          </p:cNvSpPr>
          <p:nvPr/>
        </p:nvSpPr>
        <p:spPr bwMode="auto">
          <a:xfrm>
            <a:off x="5941567" y="2585461"/>
            <a:ext cx="1975941" cy="1721918"/>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ZoneTexte 27">
            <a:extLst>
              <a:ext uri="{FF2B5EF4-FFF2-40B4-BE49-F238E27FC236}">
                <a16:creationId xmlns:a16="http://schemas.microsoft.com/office/drawing/2014/main" id="{F5A71331-0FB2-4218-B940-0688DE28F288}"/>
              </a:ext>
            </a:extLst>
          </p:cNvPr>
          <p:cNvSpPr txBox="1"/>
          <p:nvPr/>
        </p:nvSpPr>
        <p:spPr>
          <a:xfrm>
            <a:off x="206950" y="5398444"/>
            <a:ext cx="5166049" cy="646331"/>
          </a:xfrm>
          <a:prstGeom prst="rect">
            <a:avLst/>
          </a:prstGeom>
          <a:solidFill>
            <a:srgbClr val="FFFFFF">
              <a:alpha val="66000"/>
            </a:srgbClr>
          </a:solidFill>
          <a:ln>
            <a:solidFill>
              <a:srgbClr val="000000"/>
            </a:solidFill>
          </a:ln>
          <a:effectLst>
            <a:outerShdw blurRad="50800" dist="50800" dir="5400000" algn="ctr" rotWithShape="0">
              <a:schemeClr val="accent1">
                <a:lumMod val="75000"/>
              </a:schemeClr>
            </a:outerShdw>
          </a:effectLst>
        </p:spPr>
        <p:txBody>
          <a:bodyPr wrap="square" rtlCol="0">
            <a:spAutoFit/>
          </a:bodyPr>
          <a:lstStyle/>
          <a:p>
            <a:r>
              <a:rPr lang="fr-BE" dirty="0"/>
              <a:t>Objectif : Produire des outputs aussi réaliste que possible à partir de zéro</a:t>
            </a:r>
          </a:p>
        </p:txBody>
      </p:sp>
      <p:sp>
        <p:nvSpPr>
          <p:cNvPr id="29" name="ZoneTexte 28">
            <a:extLst>
              <a:ext uri="{FF2B5EF4-FFF2-40B4-BE49-F238E27FC236}">
                <a16:creationId xmlns:a16="http://schemas.microsoft.com/office/drawing/2014/main" id="{9E2D5DF1-20C8-4614-B32A-02E424E4B7BA}"/>
              </a:ext>
            </a:extLst>
          </p:cNvPr>
          <p:cNvSpPr txBox="1"/>
          <p:nvPr/>
        </p:nvSpPr>
        <p:spPr>
          <a:xfrm>
            <a:off x="7335168" y="3756946"/>
            <a:ext cx="2152650" cy="923330"/>
          </a:xfrm>
          <a:prstGeom prst="rect">
            <a:avLst/>
          </a:prstGeom>
          <a:solidFill>
            <a:srgbClr val="FFFFFF">
              <a:alpha val="66000"/>
            </a:srgbClr>
          </a:solidFill>
          <a:ln>
            <a:solidFill>
              <a:srgbClr val="000000"/>
            </a:solidFill>
          </a:ln>
          <a:effectLst>
            <a:outerShdw blurRad="50800" dist="50800" dir="5400000" algn="ctr" rotWithShape="0">
              <a:schemeClr val="accent6">
                <a:lumMod val="75000"/>
              </a:schemeClr>
            </a:outerShdw>
          </a:effectLst>
        </p:spPr>
        <p:txBody>
          <a:bodyPr wrap="square" rtlCol="0">
            <a:spAutoFit/>
          </a:bodyPr>
          <a:lstStyle/>
          <a:p>
            <a:r>
              <a:rPr lang="fr-BE" dirty="0"/>
              <a:t>Objectif : Identifier les vraies et fausses images</a:t>
            </a:r>
          </a:p>
        </p:txBody>
      </p:sp>
      <p:sp>
        <p:nvSpPr>
          <p:cNvPr id="3" name="Flèche : double flèche horizontale 2">
            <a:extLst>
              <a:ext uri="{FF2B5EF4-FFF2-40B4-BE49-F238E27FC236}">
                <a16:creationId xmlns:a16="http://schemas.microsoft.com/office/drawing/2014/main" id="{D02C0623-3B61-4505-8BA2-6CA8513B4057}"/>
              </a:ext>
            </a:extLst>
          </p:cNvPr>
          <p:cNvSpPr/>
          <p:nvPr/>
        </p:nvSpPr>
        <p:spPr>
          <a:xfrm>
            <a:off x="4038185" y="3833909"/>
            <a:ext cx="1699885" cy="646331"/>
          </a:xfrm>
          <a:prstGeom prst="lef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 name="Organigramme : Stockage interne 1">
            <a:extLst>
              <a:ext uri="{FF2B5EF4-FFF2-40B4-BE49-F238E27FC236}">
                <a16:creationId xmlns:a16="http://schemas.microsoft.com/office/drawing/2014/main" id="{4EF72D9C-CD94-4016-950F-2C0B3B74E7F9}"/>
              </a:ext>
            </a:extLst>
          </p:cNvPr>
          <p:cNvSpPr/>
          <p:nvPr/>
        </p:nvSpPr>
        <p:spPr>
          <a:xfrm>
            <a:off x="3463962" y="1845976"/>
            <a:ext cx="1344706" cy="1197440"/>
          </a:xfrm>
          <a:prstGeom prst="flowChartInternalStorag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BE" dirty="0"/>
              <a:t>Jeu de données</a:t>
            </a:r>
          </a:p>
          <a:p>
            <a:pPr algn="ctr"/>
            <a:r>
              <a:rPr lang="fr-BE" dirty="0"/>
              <a:t>fondé</a:t>
            </a:r>
          </a:p>
        </p:txBody>
      </p:sp>
      <p:sp>
        <p:nvSpPr>
          <p:cNvPr id="5" name="Flèche : droite 4">
            <a:extLst>
              <a:ext uri="{FF2B5EF4-FFF2-40B4-BE49-F238E27FC236}">
                <a16:creationId xmlns:a16="http://schemas.microsoft.com/office/drawing/2014/main" id="{362A6097-8703-4BC2-95E3-0F06E27F395D}"/>
              </a:ext>
            </a:extLst>
          </p:cNvPr>
          <p:cNvSpPr/>
          <p:nvPr/>
        </p:nvSpPr>
        <p:spPr>
          <a:xfrm rot="2124767">
            <a:off x="5010241" y="2575461"/>
            <a:ext cx="702593" cy="645788"/>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ZoneTexte 5">
            <a:extLst>
              <a:ext uri="{FF2B5EF4-FFF2-40B4-BE49-F238E27FC236}">
                <a16:creationId xmlns:a16="http://schemas.microsoft.com/office/drawing/2014/main" id="{9E6AEB4F-13F9-4690-862E-3A675E1870A4}"/>
              </a:ext>
            </a:extLst>
          </p:cNvPr>
          <p:cNvSpPr txBox="1"/>
          <p:nvPr/>
        </p:nvSpPr>
        <p:spPr>
          <a:xfrm>
            <a:off x="4038185" y="4416141"/>
            <a:ext cx="2323652" cy="369332"/>
          </a:xfrm>
          <a:prstGeom prst="rect">
            <a:avLst/>
          </a:prstGeom>
          <a:noFill/>
        </p:spPr>
        <p:txBody>
          <a:bodyPr wrap="square" rtlCol="0">
            <a:spAutoFit/>
          </a:bodyPr>
          <a:lstStyle/>
          <a:p>
            <a:r>
              <a:rPr lang="fr-BE"/>
              <a:t>Rétropropagation</a:t>
            </a:r>
            <a:endParaRPr lang="fr-BE" dirty="0"/>
          </a:p>
        </p:txBody>
      </p:sp>
    </p:spTree>
    <p:extLst>
      <p:ext uri="{BB962C8B-B14F-4D97-AF65-F5344CB8AC3E}">
        <p14:creationId xmlns:p14="http://schemas.microsoft.com/office/powerpoint/2010/main" val="996159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Plan de la présentation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a:t>
            </a:fld>
            <a:endParaRPr lang="fr-BE" dirty="0"/>
          </a:p>
        </p:txBody>
      </p:sp>
      <p:sp>
        <p:nvSpPr>
          <p:cNvPr id="2" name="ZoneTexte 1">
            <a:extLst>
              <a:ext uri="{FF2B5EF4-FFF2-40B4-BE49-F238E27FC236}">
                <a16:creationId xmlns:a16="http://schemas.microsoft.com/office/drawing/2014/main" id="{1F89FC10-8124-4531-A0C3-2E6E8F1E77BA}"/>
              </a:ext>
            </a:extLst>
          </p:cNvPr>
          <p:cNvSpPr txBox="1"/>
          <p:nvPr/>
        </p:nvSpPr>
        <p:spPr>
          <a:xfrm>
            <a:off x="1791478" y="1699678"/>
            <a:ext cx="10074207" cy="4031873"/>
          </a:xfrm>
          <a:prstGeom prst="rect">
            <a:avLst/>
          </a:prstGeom>
          <a:noFill/>
        </p:spPr>
        <p:txBody>
          <a:bodyPr wrap="square" rtlCol="0">
            <a:spAutoFit/>
          </a:bodyPr>
          <a:lstStyle/>
          <a:p>
            <a:pPr marL="285750" indent="-285750">
              <a:buFont typeface="Wingdings" panose="05000000000000000000" pitchFamily="2" charset="2"/>
              <a:buChar char="Ø"/>
            </a:pPr>
            <a:r>
              <a:rPr lang="fr-BE" sz="3200" dirty="0">
                <a:solidFill>
                  <a:schemeClr val="accent1">
                    <a:lumMod val="75000"/>
                  </a:schemeClr>
                </a:solidFill>
              </a:rPr>
              <a:t> Introduction</a:t>
            </a:r>
          </a:p>
          <a:p>
            <a:pPr marL="285750" indent="-285750">
              <a:buFont typeface="Wingdings" panose="05000000000000000000" pitchFamily="2" charset="2"/>
              <a:buChar char="Ø"/>
            </a:pPr>
            <a:r>
              <a:rPr lang="fr-BE" sz="3200" dirty="0">
                <a:solidFill>
                  <a:schemeClr val="accent1">
                    <a:lumMod val="75000"/>
                  </a:schemeClr>
                </a:solidFill>
              </a:rPr>
              <a:t> Les réseaux de neurones</a:t>
            </a:r>
          </a:p>
          <a:p>
            <a:pPr marL="1371600" lvl="2" indent="-457200">
              <a:buFont typeface="Wingdings" panose="05000000000000000000" pitchFamily="2" charset="2"/>
              <a:buChar char="q"/>
            </a:pPr>
            <a:r>
              <a:rPr lang="fr-BE" sz="3200" dirty="0">
                <a:solidFill>
                  <a:schemeClr val="accent1">
                    <a:lumMod val="75000"/>
                  </a:schemeClr>
                </a:solidFill>
              </a:rPr>
              <a:t>GAN (Generative Adversarial Net ou</a:t>
            </a:r>
          </a:p>
          <a:p>
            <a:pPr lvl="4"/>
            <a:r>
              <a:rPr lang="fr-BE" sz="3200" dirty="0">
                <a:solidFill>
                  <a:schemeClr val="accent1">
                    <a:lumMod val="75000"/>
                  </a:schemeClr>
                </a:solidFill>
              </a:rPr>
              <a:t>      Réseaux Antagonistes Génératifs)</a:t>
            </a:r>
          </a:p>
          <a:p>
            <a:pPr marL="1371600" lvl="2" indent="-457200">
              <a:buFont typeface="Wingdings" panose="05000000000000000000" pitchFamily="2" charset="2"/>
              <a:buChar char="q"/>
            </a:pPr>
            <a:r>
              <a:rPr lang="fr-BE" sz="3200" dirty="0">
                <a:solidFill>
                  <a:schemeClr val="accent1">
                    <a:lumMod val="75000"/>
                  </a:schemeClr>
                </a:solidFill>
              </a:rPr>
              <a:t>CGAN (Conditional Generative Adversarial Net)</a:t>
            </a:r>
          </a:p>
          <a:p>
            <a:pPr marL="457200" indent="-457200">
              <a:buFont typeface="Wingdings" panose="05000000000000000000" pitchFamily="2" charset="2"/>
              <a:buChar char="Ø"/>
            </a:pPr>
            <a:r>
              <a:rPr lang="fr-BE" sz="3200" dirty="0">
                <a:solidFill>
                  <a:schemeClr val="accent1">
                    <a:lumMod val="75000"/>
                  </a:schemeClr>
                </a:solidFill>
              </a:rPr>
              <a:t>L’environnement</a:t>
            </a:r>
          </a:p>
          <a:p>
            <a:pPr marL="285750" indent="-285750">
              <a:buFont typeface="Wingdings" panose="05000000000000000000" pitchFamily="2" charset="2"/>
              <a:buChar char="Ø"/>
            </a:pPr>
            <a:r>
              <a:rPr lang="fr-BE" sz="3200" dirty="0">
                <a:solidFill>
                  <a:schemeClr val="accent1">
                    <a:lumMod val="75000"/>
                  </a:schemeClr>
                </a:solidFill>
              </a:rPr>
              <a:t> Les résultats</a:t>
            </a:r>
          </a:p>
          <a:p>
            <a:pPr marL="285750" indent="-285750">
              <a:buFont typeface="Wingdings" panose="05000000000000000000" pitchFamily="2" charset="2"/>
              <a:buChar char="Ø"/>
            </a:pPr>
            <a:r>
              <a:rPr lang="fr-BE" sz="3200" dirty="0">
                <a:solidFill>
                  <a:schemeClr val="accent1">
                    <a:lumMod val="75000"/>
                  </a:schemeClr>
                </a:solidFill>
              </a:rPr>
              <a:t> Conclusion</a:t>
            </a:r>
          </a:p>
        </p:txBody>
      </p:sp>
    </p:spTree>
    <p:extLst>
      <p:ext uri="{BB962C8B-B14F-4D97-AF65-F5344CB8AC3E}">
        <p14:creationId xmlns:p14="http://schemas.microsoft.com/office/powerpoint/2010/main" val="1216534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20</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936" y="3847614"/>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25691" y="3467152"/>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803" y="1285209"/>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5451555" y="2231140"/>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608453" y="4702584"/>
            <a:ext cx="1856346"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G(z)</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78266" y="4148287"/>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4449765" y="2031626"/>
            <a:ext cx="203639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Image Réelle</a:t>
            </a:r>
            <a:endParaRPr kumimoji="0" lang="fr-BE" altLang="fr-FR" sz="16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492620" y="2818417"/>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45154BCC-159C-4E0C-8CB8-A1724F9EEE1F}"/>
              </a:ext>
            </a:extLst>
          </p:cNvPr>
          <p:cNvSpPr txBox="1"/>
          <p:nvPr/>
        </p:nvSpPr>
        <p:spPr>
          <a:xfrm>
            <a:off x="2825690" y="5073805"/>
            <a:ext cx="2181207" cy="369332"/>
          </a:xfrm>
          <a:prstGeom prst="rect">
            <a:avLst/>
          </a:prstGeom>
          <a:noFill/>
        </p:spPr>
        <p:txBody>
          <a:bodyPr wrap="square" rtlCol="0">
            <a:spAutoFit/>
          </a:bodyPr>
          <a:lstStyle/>
          <a:p>
            <a:r>
              <a:rPr lang="fr-BE" dirty="0" err="1"/>
              <a:t>Convolutional</a:t>
            </a:r>
            <a:r>
              <a:rPr lang="fr-BE" dirty="0"/>
              <a:t> Net</a:t>
            </a:r>
          </a:p>
        </p:txBody>
      </p:sp>
      <p:sp>
        <p:nvSpPr>
          <p:cNvPr id="34" name="ZoneTexte 33">
            <a:extLst>
              <a:ext uri="{FF2B5EF4-FFF2-40B4-BE49-F238E27FC236}">
                <a16:creationId xmlns:a16="http://schemas.microsoft.com/office/drawing/2014/main" id="{0C50BC25-0FA1-4005-9092-FFBAA9303455}"/>
              </a:ext>
            </a:extLst>
          </p:cNvPr>
          <p:cNvSpPr txBox="1"/>
          <p:nvPr/>
        </p:nvSpPr>
        <p:spPr>
          <a:xfrm>
            <a:off x="6993741" y="4173021"/>
            <a:ext cx="2768222" cy="369332"/>
          </a:xfrm>
          <a:prstGeom prst="rect">
            <a:avLst/>
          </a:prstGeom>
          <a:noFill/>
        </p:spPr>
        <p:txBody>
          <a:bodyPr wrap="square" rtlCol="0">
            <a:spAutoFit/>
          </a:bodyPr>
          <a:lstStyle/>
          <a:p>
            <a:r>
              <a:rPr lang="fr-BE" dirty="0" err="1"/>
              <a:t>Deep</a:t>
            </a:r>
            <a:r>
              <a:rPr lang="fr-BE" dirty="0"/>
              <a:t> </a:t>
            </a:r>
            <a:r>
              <a:rPr lang="fr-BE" dirty="0" err="1"/>
              <a:t>Convolutional</a:t>
            </a:r>
            <a:r>
              <a:rPr lang="fr-BE" dirty="0"/>
              <a:t> Net</a:t>
            </a:r>
          </a:p>
        </p:txBody>
      </p:sp>
    </p:spTree>
    <p:extLst>
      <p:ext uri="{BB962C8B-B14F-4D97-AF65-F5344CB8AC3E}">
        <p14:creationId xmlns:p14="http://schemas.microsoft.com/office/powerpoint/2010/main" val="305294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21</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supervisé</a:t>
            </a:r>
          </a:p>
          <a:p>
            <a:pPr marL="342900" lvl="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Principe d’une compétition entre 1 discriminateur et 1 générateur</a:t>
            </a:r>
          </a:p>
          <a:p>
            <a:pPr marL="342900" lvl="0" indent="-342900" eaLnBrk="0" fontAlgn="base" hangingPunct="0">
              <a:spcBef>
                <a:spcPct val="0"/>
              </a:spcBef>
              <a:spcAft>
                <a:spcPct val="0"/>
              </a:spcAft>
              <a:buFont typeface="Wingdings" panose="05000000000000000000" pitchFamily="2" charset="2"/>
              <a:buChar char="Ø"/>
            </a:pPr>
            <a:endParaRPr lang="fr-BE" sz="2400" dirty="0"/>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Input du générateur (</a:t>
            </a:r>
            <a:r>
              <a:rPr lang="fr-BE" altLang="fr-FR" sz="2400" dirty="0" err="1">
                <a:solidFill>
                  <a:schemeClr val="accent1">
                    <a:lumMod val="50000"/>
                  </a:schemeClr>
                </a:solidFill>
                <a:latin typeface="Verdana" panose="020B0604030504040204" pitchFamily="34" charset="0"/>
                <a:cs typeface="Times New Roman" panose="02020603050405020304" pitchFamily="18" charset="0"/>
              </a:rPr>
              <a:t>Random</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Noise)</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Input du discriminateur (Dataset ou images G(x))</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Verdana" panose="020B0604030504040204" pitchFamily="34" charset="0"/>
                <a:cs typeface="Times New Roman" panose="02020603050405020304" pitchFamily="18" charset="0"/>
              </a:rPr>
              <a:t> Principe de rétropropagation</a:t>
            </a: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t>
            </a:r>
            <a:r>
              <a:rPr lang="fr-BE" altLang="fr-FR" sz="2400" b="1" dirty="0">
                <a:solidFill>
                  <a:srgbClr val="FF0000"/>
                </a:solidFill>
                <a:latin typeface="Verdana" panose="020B0604030504040204" pitchFamily="34" charset="0"/>
                <a:cs typeface="Times New Roman" panose="02020603050405020304" pitchFamily="18" charset="0"/>
              </a:rPr>
              <a:t>Information supplémentaire (label – y)</a:t>
            </a: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203402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22</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8340" y="4288354"/>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22644" y="3897256"/>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3">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972" y="1283914"/>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4">
            <a:extLst>
              <a:ext uri="{FF2B5EF4-FFF2-40B4-BE49-F238E27FC236}">
                <a16:creationId xmlns:a16="http://schemas.microsoft.com/office/drawing/2014/main" id="{C25B9A13-B423-4817-88A7-7FBFF0DFBC6D}"/>
              </a:ext>
            </a:extLst>
          </p:cNvPr>
          <p:cNvSpPr>
            <a:spLocks noChangeArrowheads="1"/>
          </p:cNvSpPr>
          <p:nvPr/>
        </p:nvSpPr>
        <p:spPr bwMode="auto">
          <a:xfrm>
            <a:off x="4720923" y="1282830"/>
            <a:ext cx="849313"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7" name="AutoShape 35">
            <a:extLst>
              <a:ext uri="{FF2B5EF4-FFF2-40B4-BE49-F238E27FC236}">
                <a16:creationId xmlns:a16="http://schemas.microsoft.com/office/drawing/2014/main" id="{F74E7CD8-B9D4-4F91-B13C-A5DBAFE84516}"/>
              </a:ext>
            </a:extLst>
          </p:cNvPr>
          <p:cNvSpPr>
            <a:spLocks/>
          </p:cNvSpPr>
          <p:nvPr/>
        </p:nvSpPr>
        <p:spPr bwMode="auto">
          <a:xfrm rot="16200000">
            <a:off x="5460979" y="2039674"/>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0" name="AutoShape 36">
            <a:extLst>
              <a:ext uri="{FF2B5EF4-FFF2-40B4-BE49-F238E27FC236}">
                <a16:creationId xmlns:a16="http://schemas.microsoft.com/office/drawing/2014/main" id="{44E4394F-C957-45C7-A557-A79D9C061325}"/>
              </a:ext>
            </a:extLst>
          </p:cNvPr>
          <p:cNvSpPr>
            <a:spLocks noChangeArrowheads="1"/>
          </p:cNvSpPr>
          <p:nvPr/>
        </p:nvSpPr>
        <p:spPr bwMode="auto">
          <a:xfrm>
            <a:off x="885789" y="4973378"/>
            <a:ext cx="1000125"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40" name="Rectangle 39">
            <a:extLst>
              <a:ext uri="{FF2B5EF4-FFF2-40B4-BE49-F238E27FC236}">
                <a16:creationId xmlns:a16="http://schemas.microsoft.com/office/drawing/2014/main" id="{ACAEBF3D-6F21-4B33-8B9E-6AD765E82AAB}"/>
              </a:ext>
            </a:extLst>
          </p:cNvPr>
          <p:cNvSpPr>
            <a:spLocks noChangeArrowheads="1"/>
          </p:cNvSpPr>
          <p:nvPr/>
        </p:nvSpPr>
        <p:spPr bwMode="auto">
          <a:xfrm>
            <a:off x="2352303" y="4321533"/>
            <a:ext cx="124460" cy="1216025"/>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1" name="AutoShape 46">
            <a:extLst>
              <a:ext uri="{FF2B5EF4-FFF2-40B4-BE49-F238E27FC236}">
                <a16:creationId xmlns:a16="http://schemas.microsoft.com/office/drawing/2014/main" id="{CAB52954-7D1A-4F63-9474-25A5E903C0EA}"/>
              </a:ext>
            </a:extLst>
          </p:cNvPr>
          <p:cNvSpPr>
            <a:spLocks noChangeArrowheads="1"/>
          </p:cNvSpPr>
          <p:nvPr/>
        </p:nvSpPr>
        <p:spPr bwMode="auto">
          <a:xfrm rot="16200000">
            <a:off x="5486095" y="4750810"/>
            <a:ext cx="1275715" cy="276860"/>
          </a:xfrm>
          <a:prstGeom prst="rightArrow">
            <a:avLst>
              <a:gd name="adj1" fmla="val 50000"/>
              <a:gd name="adj2" fmla="val 159950"/>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6010925" y="2004194"/>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563406" y="5090618"/>
            <a:ext cx="15430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a:t>
            </a:r>
            <a:r>
              <a:rPr kumimoji="0" lang="fr-FR" altLang="fr-FR" sz="1600" b="0" i="1" u="none" strike="noStrike" cap="none" normalizeH="0" baseline="0" dirty="0" err="1">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z|y</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65422" y="4327714"/>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6" name="AutoShape 35">
            <a:extLst>
              <a:ext uri="{FF2B5EF4-FFF2-40B4-BE49-F238E27FC236}">
                <a16:creationId xmlns:a16="http://schemas.microsoft.com/office/drawing/2014/main" id="{275DB22A-97F5-430C-8A0D-C21EB474DABF}"/>
              </a:ext>
            </a:extLst>
          </p:cNvPr>
          <p:cNvSpPr>
            <a:spLocks/>
          </p:cNvSpPr>
          <p:nvPr/>
        </p:nvSpPr>
        <p:spPr bwMode="auto">
          <a:xfrm rot="5400000">
            <a:off x="5469607" y="3435985"/>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3679711" y="2117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Label Réelle        Image Réelle</a:t>
            </a:r>
            <a:endParaRPr kumimoji="0" lang="fr-BE"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492620" y="2818417"/>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F38E9EAC-DBBE-4393-A689-E3E3CA55E1B4}"/>
              </a:ext>
            </a:extLst>
          </p:cNvPr>
          <p:cNvSpPr>
            <a:spLocks noChangeArrowheads="1"/>
          </p:cNvSpPr>
          <p:nvPr/>
        </p:nvSpPr>
        <p:spPr bwMode="auto">
          <a:xfrm>
            <a:off x="1885915" y="5527098"/>
            <a:ext cx="4307592" cy="111998"/>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Tree>
    <p:extLst>
      <p:ext uri="{BB962C8B-B14F-4D97-AF65-F5344CB8AC3E}">
        <p14:creationId xmlns:p14="http://schemas.microsoft.com/office/powerpoint/2010/main" val="2783864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340" y="4288354"/>
            <a:ext cx="811213" cy="7937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7972" y="1283914"/>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4">
            <a:extLst>
              <a:ext uri="{FF2B5EF4-FFF2-40B4-BE49-F238E27FC236}">
                <a16:creationId xmlns:a16="http://schemas.microsoft.com/office/drawing/2014/main" id="{C25B9A13-B423-4817-88A7-7FBFF0DFBC6D}"/>
              </a:ext>
            </a:extLst>
          </p:cNvPr>
          <p:cNvSpPr>
            <a:spLocks noChangeArrowheads="1"/>
          </p:cNvSpPr>
          <p:nvPr/>
        </p:nvSpPr>
        <p:spPr bwMode="auto">
          <a:xfrm>
            <a:off x="4720923" y="1282830"/>
            <a:ext cx="849313"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7" name="AutoShape 35">
            <a:extLst>
              <a:ext uri="{FF2B5EF4-FFF2-40B4-BE49-F238E27FC236}">
                <a16:creationId xmlns:a16="http://schemas.microsoft.com/office/drawing/2014/main" id="{F74E7CD8-B9D4-4F91-B13C-A5DBAFE84516}"/>
              </a:ext>
            </a:extLst>
          </p:cNvPr>
          <p:cNvSpPr>
            <a:spLocks/>
          </p:cNvSpPr>
          <p:nvPr/>
        </p:nvSpPr>
        <p:spPr bwMode="auto">
          <a:xfrm rot="16200000">
            <a:off x="5460979" y="2039674"/>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0" name="AutoShape 36">
            <a:extLst>
              <a:ext uri="{FF2B5EF4-FFF2-40B4-BE49-F238E27FC236}">
                <a16:creationId xmlns:a16="http://schemas.microsoft.com/office/drawing/2014/main" id="{44E4394F-C957-45C7-A557-A79D9C061325}"/>
              </a:ext>
            </a:extLst>
          </p:cNvPr>
          <p:cNvSpPr>
            <a:spLocks noChangeArrowheads="1"/>
          </p:cNvSpPr>
          <p:nvPr/>
        </p:nvSpPr>
        <p:spPr bwMode="auto">
          <a:xfrm>
            <a:off x="885789" y="4973378"/>
            <a:ext cx="1000125"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40" name="Rectangle 39">
            <a:extLst>
              <a:ext uri="{FF2B5EF4-FFF2-40B4-BE49-F238E27FC236}">
                <a16:creationId xmlns:a16="http://schemas.microsoft.com/office/drawing/2014/main" id="{ACAEBF3D-6F21-4B33-8B9E-6AD765E82AAB}"/>
              </a:ext>
            </a:extLst>
          </p:cNvPr>
          <p:cNvSpPr>
            <a:spLocks noChangeArrowheads="1"/>
          </p:cNvSpPr>
          <p:nvPr/>
        </p:nvSpPr>
        <p:spPr bwMode="auto">
          <a:xfrm>
            <a:off x="2352303" y="4321533"/>
            <a:ext cx="124460" cy="1216025"/>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1" name="AutoShape 46">
            <a:extLst>
              <a:ext uri="{FF2B5EF4-FFF2-40B4-BE49-F238E27FC236}">
                <a16:creationId xmlns:a16="http://schemas.microsoft.com/office/drawing/2014/main" id="{CAB52954-7D1A-4F63-9474-25A5E903C0EA}"/>
              </a:ext>
            </a:extLst>
          </p:cNvPr>
          <p:cNvSpPr>
            <a:spLocks noChangeArrowheads="1"/>
          </p:cNvSpPr>
          <p:nvPr/>
        </p:nvSpPr>
        <p:spPr bwMode="auto">
          <a:xfrm rot="16200000">
            <a:off x="5486095" y="4750810"/>
            <a:ext cx="1275715" cy="276860"/>
          </a:xfrm>
          <a:prstGeom prst="rightArrow">
            <a:avLst>
              <a:gd name="adj1" fmla="val 50000"/>
              <a:gd name="adj2" fmla="val 159950"/>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6010925" y="2004194"/>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563406" y="5090618"/>
            <a:ext cx="15430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a:t>
            </a:r>
            <a:r>
              <a:rPr kumimoji="0" lang="fr-FR" altLang="fr-FR" sz="1600" b="0" i="1" u="none" strike="noStrike" cap="none" normalizeH="0" baseline="0" dirty="0" err="1">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z|y</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65422" y="4327714"/>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6" name="AutoShape 35">
            <a:extLst>
              <a:ext uri="{FF2B5EF4-FFF2-40B4-BE49-F238E27FC236}">
                <a16:creationId xmlns:a16="http://schemas.microsoft.com/office/drawing/2014/main" id="{275DB22A-97F5-430C-8A0D-C21EB474DABF}"/>
              </a:ext>
            </a:extLst>
          </p:cNvPr>
          <p:cNvSpPr>
            <a:spLocks/>
          </p:cNvSpPr>
          <p:nvPr/>
        </p:nvSpPr>
        <p:spPr bwMode="auto">
          <a:xfrm rot="5400000">
            <a:off x="5469607" y="3435985"/>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3679711" y="2117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Label Réelle        Image Réelle</a:t>
            </a:r>
            <a:endParaRPr kumimoji="0" lang="fr-BE"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224971" y="2818611"/>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F38E9EAC-DBBE-4393-A689-E3E3CA55E1B4}"/>
              </a:ext>
            </a:extLst>
          </p:cNvPr>
          <p:cNvSpPr>
            <a:spLocks noChangeArrowheads="1"/>
          </p:cNvSpPr>
          <p:nvPr/>
        </p:nvSpPr>
        <p:spPr bwMode="auto">
          <a:xfrm>
            <a:off x="1885915" y="5527098"/>
            <a:ext cx="4307592" cy="111998"/>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cxnSp>
        <p:nvCxnSpPr>
          <p:cNvPr id="42" name="Connecteur droit 41">
            <a:extLst>
              <a:ext uri="{FF2B5EF4-FFF2-40B4-BE49-F238E27FC236}">
                <a16:creationId xmlns:a16="http://schemas.microsoft.com/office/drawing/2014/main" id="{E7240633-D5F8-4BDA-A10F-D7BA60741DB8}"/>
              </a:ext>
            </a:extLst>
          </p:cNvPr>
          <p:cNvCxnSpPr>
            <a:cxnSpLocks/>
            <a:stCxn id="71" idx="6"/>
          </p:cNvCxnSpPr>
          <p:nvPr/>
        </p:nvCxnSpPr>
        <p:spPr>
          <a:xfrm flipH="1">
            <a:off x="3550734" y="4461358"/>
            <a:ext cx="495676" cy="1950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B8B03A7B-C218-4EF1-862B-553BBA8A2CD9}"/>
              </a:ext>
            </a:extLst>
          </p:cNvPr>
          <p:cNvCxnSpPr>
            <a:cxnSpLocks/>
            <a:endCxn id="70" idx="3"/>
          </p:cNvCxnSpPr>
          <p:nvPr/>
        </p:nvCxnSpPr>
        <p:spPr>
          <a:xfrm flipV="1">
            <a:off x="3558435" y="4142234"/>
            <a:ext cx="343376" cy="326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CD47B6A9-4E74-4703-A1B8-D08B173C50F1}"/>
              </a:ext>
            </a:extLst>
          </p:cNvPr>
          <p:cNvCxnSpPr>
            <a:cxnSpLocks/>
            <a:endCxn id="69" idx="7"/>
          </p:cNvCxnSpPr>
          <p:nvPr/>
        </p:nvCxnSpPr>
        <p:spPr>
          <a:xfrm flipV="1">
            <a:off x="3619843" y="3704639"/>
            <a:ext cx="391271" cy="3898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D114F9BD-6470-476A-A7DC-D45E7CD60755}"/>
              </a:ext>
            </a:extLst>
          </p:cNvPr>
          <p:cNvCxnSpPr>
            <a:cxnSpLocks/>
            <a:stCxn id="68" idx="3"/>
            <a:endCxn id="71" idx="7"/>
          </p:cNvCxnSpPr>
          <p:nvPr/>
        </p:nvCxnSpPr>
        <p:spPr>
          <a:xfrm flipV="1">
            <a:off x="3560255" y="4394728"/>
            <a:ext cx="458669" cy="48746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5A8E8ADD-ED44-4E5E-B0EA-8D02BDFC83C9}"/>
              </a:ext>
            </a:extLst>
          </p:cNvPr>
          <p:cNvCxnSpPr>
            <a:cxnSpLocks/>
            <a:stCxn id="62" idx="2"/>
            <a:endCxn id="66" idx="6"/>
          </p:cNvCxnSpPr>
          <p:nvPr/>
        </p:nvCxnSpPr>
        <p:spPr>
          <a:xfrm flipV="1">
            <a:off x="2885224" y="3779675"/>
            <a:ext cx="835208" cy="31419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A5D72396-EB4E-41ED-B6B8-722A9AAA6A77}"/>
              </a:ext>
            </a:extLst>
          </p:cNvPr>
          <p:cNvCxnSpPr>
            <a:cxnSpLocks/>
            <a:stCxn id="61" idx="3"/>
          </p:cNvCxnSpPr>
          <p:nvPr/>
        </p:nvCxnSpPr>
        <p:spPr>
          <a:xfrm flipV="1">
            <a:off x="2915418" y="4095214"/>
            <a:ext cx="750042" cy="5291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90DB8D24-F85A-4EA3-82AD-CE571FBE7A94}"/>
              </a:ext>
            </a:extLst>
          </p:cNvPr>
          <p:cNvCxnSpPr>
            <a:cxnSpLocks/>
            <a:stCxn id="73" idx="6"/>
          </p:cNvCxnSpPr>
          <p:nvPr/>
        </p:nvCxnSpPr>
        <p:spPr>
          <a:xfrm flipH="1" flipV="1">
            <a:off x="2981776" y="4102094"/>
            <a:ext cx="728168" cy="3717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10AE67F1-260A-4115-B871-A89F089752C7}"/>
              </a:ext>
            </a:extLst>
          </p:cNvPr>
          <p:cNvCxnSpPr>
            <a:cxnSpLocks/>
            <a:stCxn id="68" idx="6"/>
          </p:cNvCxnSpPr>
          <p:nvPr/>
        </p:nvCxnSpPr>
        <p:spPr>
          <a:xfrm flipH="1" flipV="1">
            <a:off x="2930412" y="4545181"/>
            <a:ext cx="790042" cy="2703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FC0C92A6-BFBD-4EFB-B90E-EBEE714B65EC}"/>
              </a:ext>
            </a:extLst>
          </p:cNvPr>
          <p:cNvCxnSpPr>
            <a:cxnSpLocks/>
            <a:stCxn id="67" idx="5"/>
            <a:endCxn id="65" idx="1"/>
          </p:cNvCxnSpPr>
          <p:nvPr/>
        </p:nvCxnSpPr>
        <p:spPr>
          <a:xfrm flipH="1" flipV="1">
            <a:off x="3251884" y="3876509"/>
            <a:ext cx="440429" cy="2853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89BDA4BD-AAF1-496F-9F65-9D69BAC86B5D}"/>
              </a:ext>
            </a:extLst>
          </p:cNvPr>
          <p:cNvCxnSpPr>
            <a:cxnSpLocks/>
            <a:endCxn id="66" idx="1"/>
          </p:cNvCxnSpPr>
          <p:nvPr/>
        </p:nvCxnSpPr>
        <p:spPr>
          <a:xfrm flipH="1" flipV="1">
            <a:off x="3560233" y="3713045"/>
            <a:ext cx="429830" cy="3704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B3EB8546-42FC-4FE2-9FA3-B61320772139}"/>
              </a:ext>
            </a:extLst>
          </p:cNvPr>
          <p:cNvCxnSpPr>
            <a:cxnSpLocks/>
            <a:stCxn id="71" idx="5"/>
          </p:cNvCxnSpPr>
          <p:nvPr/>
        </p:nvCxnSpPr>
        <p:spPr>
          <a:xfrm flipH="1" flipV="1">
            <a:off x="3611784" y="4078508"/>
            <a:ext cx="407140" cy="4494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8EB60FF8-D852-4438-8445-11962D94B9EA}"/>
              </a:ext>
            </a:extLst>
          </p:cNvPr>
          <p:cNvCxnSpPr>
            <a:cxnSpLocks/>
          </p:cNvCxnSpPr>
          <p:nvPr/>
        </p:nvCxnSpPr>
        <p:spPr>
          <a:xfrm flipH="1" flipV="1">
            <a:off x="3583514" y="4471899"/>
            <a:ext cx="429830" cy="3704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E2F6A873-57B9-41BB-A851-314B74D1A448}"/>
              </a:ext>
            </a:extLst>
          </p:cNvPr>
          <p:cNvCxnSpPr>
            <a:cxnSpLocks/>
            <a:stCxn id="72" idx="6"/>
            <a:endCxn id="68" idx="2"/>
          </p:cNvCxnSpPr>
          <p:nvPr/>
        </p:nvCxnSpPr>
        <p:spPr>
          <a:xfrm flipH="1">
            <a:off x="3532769" y="4811058"/>
            <a:ext cx="529241" cy="450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56B735F0-1060-42D4-857C-95F0ED835C04}"/>
              </a:ext>
            </a:extLst>
          </p:cNvPr>
          <p:cNvCxnSpPr>
            <a:cxnSpLocks/>
            <a:stCxn id="69" idx="6"/>
          </p:cNvCxnSpPr>
          <p:nvPr/>
        </p:nvCxnSpPr>
        <p:spPr>
          <a:xfrm flipH="1">
            <a:off x="3549912" y="3771269"/>
            <a:ext cx="488688" cy="96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AB70D401-5329-43BB-8783-F2F8D54158E8}"/>
              </a:ext>
            </a:extLst>
          </p:cNvPr>
          <p:cNvCxnSpPr>
            <a:cxnSpLocks/>
            <a:stCxn id="70" idx="6"/>
          </p:cNvCxnSpPr>
          <p:nvPr/>
        </p:nvCxnSpPr>
        <p:spPr>
          <a:xfrm flipH="1">
            <a:off x="3538136" y="4075604"/>
            <a:ext cx="523874" cy="2166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436A9BCE-7BF0-4DFF-9FA4-49AA86DD6299}"/>
              </a:ext>
            </a:extLst>
          </p:cNvPr>
          <p:cNvCxnSpPr>
            <a:cxnSpLocks/>
            <a:endCxn id="64" idx="6"/>
          </p:cNvCxnSpPr>
          <p:nvPr/>
        </p:nvCxnSpPr>
        <p:spPr>
          <a:xfrm flipH="1">
            <a:off x="3428754" y="4465758"/>
            <a:ext cx="263560" cy="21012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Ellipse 60">
            <a:extLst>
              <a:ext uri="{FF2B5EF4-FFF2-40B4-BE49-F238E27FC236}">
                <a16:creationId xmlns:a16="http://schemas.microsoft.com/office/drawing/2014/main" id="{126AF56D-9A12-4FFB-8C7F-2FC6181597A9}"/>
              </a:ext>
            </a:extLst>
          </p:cNvPr>
          <p:cNvSpPr/>
          <p:nvPr/>
        </p:nvSpPr>
        <p:spPr>
          <a:xfrm>
            <a:off x="2887932" y="4463539"/>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2" name="Ellipse 61">
            <a:extLst>
              <a:ext uri="{FF2B5EF4-FFF2-40B4-BE49-F238E27FC236}">
                <a16:creationId xmlns:a16="http://schemas.microsoft.com/office/drawing/2014/main" id="{68748D5C-F0FD-4154-8857-026B7C68A503}"/>
              </a:ext>
            </a:extLst>
          </p:cNvPr>
          <p:cNvSpPr/>
          <p:nvPr/>
        </p:nvSpPr>
        <p:spPr>
          <a:xfrm>
            <a:off x="2885224" y="3999644"/>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3" name="Ellipse 62">
            <a:extLst>
              <a:ext uri="{FF2B5EF4-FFF2-40B4-BE49-F238E27FC236}">
                <a16:creationId xmlns:a16="http://schemas.microsoft.com/office/drawing/2014/main" id="{92CB74FB-C2C1-478F-B762-97192EDFDC65}"/>
              </a:ext>
            </a:extLst>
          </p:cNvPr>
          <p:cNvSpPr/>
          <p:nvPr/>
        </p:nvSpPr>
        <p:spPr>
          <a:xfrm>
            <a:off x="3224398" y="423258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4" name="Ellipse 63">
            <a:extLst>
              <a:ext uri="{FF2B5EF4-FFF2-40B4-BE49-F238E27FC236}">
                <a16:creationId xmlns:a16="http://schemas.microsoft.com/office/drawing/2014/main" id="{107ED8D7-F397-49E9-BBC7-D38C8CDF8D6F}"/>
              </a:ext>
            </a:extLst>
          </p:cNvPr>
          <p:cNvSpPr/>
          <p:nvPr/>
        </p:nvSpPr>
        <p:spPr>
          <a:xfrm>
            <a:off x="3241069" y="458164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5" name="Ellipse 64">
            <a:extLst>
              <a:ext uri="{FF2B5EF4-FFF2-40B4-BE49-F238E27FC236}">
                <a16:creationId xmlns:a16="http://schemas.microsoft.com/office/drawing/2014/main" id="{2F1330D7-CE6C-4C5E-B9FC-22100B2DF17C}"/>
              </a:ext>
            </a:extLst>
          </p:cNvPr>
          <p:cNvSpPr/>
          <p:nvPr/>
        </p:nvSpPr>
        <p:spPr>
          <a:xfrm>
            <a:off x="3224398" y="384891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6" name="Ellipse 65">
            <a:extLst>
              <a:ext uri="{FF2B5EF4-FFF2-40B4-BE49-F238E27FC236}">
                <a16:creationId xmlns:a16="http://schemas.microsoft.com/office/drawing/2014/main" id="{64636D55-3ACB-492F-80A3-FCB9740E5521}"/>
              </a:ext>
            </a:extLst>
          </p:cNvPr>
          <p:cNvSpPr/>
          <p:nvPr/>
        </p:nvSpPr>
        <p:spPr>
          <a:xfrm>
            <a:off x="3532747" y="3685446"/>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7" name="Ellipse 66">
            <a:extLst>
              <a:ext uri="{FF2B5EF4-FFF2-40B4-BE49-F238E27FC236}">
                <a16:creationId xmlns:a16="http://schemas.microsoft.com/office/drawing/2014/main" id="{B46E8E08-370B-436A-9DB6-23314BF3069B}"/>
              </a:ext>
            </a:extLst>
          </p:cNvPr>
          <p:cNvSpPr/>
          <p:nvPr/>
        </p:nvSpPr>
        <p:spPr>
          <a:xfrm>
            <a:off x="3532114" y="4000984"/>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8" name="Ellipse 67">
            <a:extLst>
              <a:ext uri="{FF2B5EF4-FFF2-40B4-BE49-F238E27FC236}">
                <a16:creationId xmlns:a16="http://schemas.microsoft.com/office/drawing/2014/main" id="{2E155E4F-239D-4CEE-8ABD-A3708ACA97A6}"/>
              </a:ext>
            </a:extLst>
          </p:cNvPr>
          <p:cNvSpPr/>
          <p:nvPr/>
        </p:nvSpPr>
        <p:spPr>
          <a:xfrm>
            <a:off x="3532769" y="4721332"/>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9" name="Ellipse 68">
            <a:extLst>
              <a:ext uri="{FF2B5EF4-FFF2-40B4-BE49-F238E27FC236}">
                <a16:creationId xmlns:a16="http://schemas.microsoft.com/office/drawing/2014/main" id="{E10E3403-7C9D-4200-9AE7-7DB0C5BB2F4F}"/>
              </a:ext>
            </a:extLst>
          </p:cNvPr>
          <p:cNvSpPr/>
          <p:nvPr/>
        </p:nvSpPr>
        <p:spPr>
          <a:xfrm>
            <a:off x="3850915" y="3677040"/>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0" name="Ellipse 69">
            <a:extLst>
              <a:ext uri="{FF2B5EF4-FFF2-40B4-BE49-F238E27FC236}">
                <a16:creationId xmlns:a16="http://schemas.microsoft.com/office/drawing/2014/main" id="{DF3F54D9-B0FE-4531-A4F6-749A8D38E6C5}"/>
              </a:ext>
            </a:extLst>
          </p:cNvPr>
          <p:cNvSpPr/>
          <p:nvPr/>
        </p:nvSpPr>
        <p:spPr>
          <a:xfrm>
            <a:off x="3874325" y="3981375"/>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1" name="Ellipse 70">
            <a:extLst>
              <a:ext uri="{FF2B5EF4-FFF2-40B4-BE49-F238E27FC236}">
                <a16:creationId xmlns:a16="http://schemas.microsoft.com/office/drawing/2014/main" id="{21DEE82E-67D1-4C69-A93C-912E3D109F2E}"/>
              </a:ext>
            </a:extLst>
          </p:cNvPr>
          <p:cNvSpPr/>
          <p:nvPr/>
        </p:nvSpPr>
        <p:spPr>
          <a:xfrm>
            <a:off x="3858725" y="4367129"/>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2" name="Ellipse 71">
            <a:extLst>
              <a:ext uri="{FF2B5EF4-FFF2-40B4-BE49-F238E27FC236}">
                <a16:creationId xmlns:a16="http://schemas.microsoft.com/office/drawing/2014/main" id="{1ACC17E3-ECA4-4538-B4A4-8642DC245DBC}"/>
              </a:ext>
            </a:extLst>
          </p:cNvPr>
          <p:cNvSpPr/>
          <p:nvPr/>
        </p:nvSpPr>
        <p:spPr>
          <a:xfrm>
            <a:off x="3874325" y="4716829"/>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3" name="Ellipse 72">
            <a:extLst>
              <a:ext uri="{FF2B5EF4-FFF2-40B4-BE49-F238E27FC236}">
                <a16:creationId xmlns:a16="http://schemas.microsoft.com/office/drawing/2014/main" id="{E157FD8C-7883-4AF1-99F3-118EAA371271}"/>
              </a:ext>
            </a:extLst>
          </p:cNvPr>
          <p:cNvSpPr/>
          <p:nvPr/>
        </p:nvSpPr>
        <p:spPr>
          <a:xfrm>
            <a:off x="3522259" y="4379625"/>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cxnSp>
        <p:nvCxnSpPr>
          <p:cNvPr id="74" name="Connecteur droit 73">
            <a:extLst>
              <a:ext uri="{FF2B5EF4-FFF2-40B4-BE49-F238E27FC236}">
                <a16:creationId xmlns:a16="http://schemas.microsoft.com/office/drawing/2014/main" id="{72A6BEEB-1208-4990-B1E2-B6A82E5CB1E6}"/>
              </a:ext>
            </a:extLst>
          </p:cNvPr>
          <p:cNvCxnSpPr>
            <a:cxnSpLocks/>
            <a:stCxn id="96" idx="5"/>
          </p:cNvCxnSpPr>
          <p:nvPr/>
        </p:nvCxnSpPr>
        <p:spPr>
          <a:xfrm flipH="1" flipV="1">
            <a:off x="7102719" y="2759979"/>
            <a:ext cx="447050" cy="4053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EC5BE7BF-3F26-4A8B-A7C5-C5F62C3E3874}"/>
              </a:ext>
            </a:extLst>
          </p:cNvPr>
          <p:cNvCxnSpPr>
            <a:cxnSpLocks/>
            <a:endCxn id="100" idx="2"/>
          </p:cNvCxnSpPr>
          <p:nvPr/>
        </p:nvCxnSpPr>
        <p:spPr>
          <a:xfrm flipH="1">
            <a:off x="7034267" y="3482298"/>
            <a:ext cx="521940" cy="31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6BCDF5A0-47B9-44D6-8DFD-897B6C1472E1}"/>
              </a:ext>
            </a:extLst>
          </p:cNvPr>
          <p:cNvCxnSpPr>
            <a:cxnSpLocks/>
            <a:stCxn id="100" idx="7"/>
            <a:endCxn id="94" idx="7"/>
          </p:cNvCxnSpPr>
          <p:nvPr/>
        </p:nvCxnSpPr>
        <p:spPr>
          <a:xfrm flipV="1">
            <a:off x="7194466" y="2895860"/>
            <a:ext cx="633927" cy="52298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necteur droit 76">
            <a:extLst>
              <a:ext uri="{FF2B5EF4-FFF2-40B4-BE49-F238E27FC236}">
                <a16:creationId xmlns:a16="http://schemas.microsoft.com/office/drawing/2014/main" id="{A63E2486-3708-4F6B-8C9A-5C02A8438928}"/>
              </a:ext>
            </a:extLst>
          </p:cNvPr>
          <p:cNvCxnSpPr>
            <a:cxnSpLocks/>
          </p:cNvCxnSpPr>
          <p:nvPr/>
        </p:nvCxnSpPr>
        <p:spPr>
          <a:xfrm flipV="1">
            <a:off x="7154421" y="2723671"/>
            <a:ext cx="391271" cy="3898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Connecteur droit 77">
            <a:extLst>
              <a:ext uri="{FF2B5EF4-FFF2-40B4-BE49-F238E27FC236}">
                <a16:creationId xmlns:a16="http://schemas.microsoft.com/office/drawing/2014/main" id="{0026285B-DCC1-452E-96AB-1C1C1835DE86}"/>
              </a:ext>
            </a:extLst>
          </p:cNvPr>
          <p:cNvCxnSpPr>
            <a:cxnSpLocks/>
            <a:endCxn id="99" idx="1"/>
          </p:cNvCxnSpPr>
          <p:nvPr/>
        </p:nvCxnSpPr>
        <p:spPr>
          <a:xfrm flipH="1" flipV="1">
            <a:off x="7077353" y="3033091"/>
            <a:ext cx="385038" cy="4752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Connecteur droit 78">
            <a:extLst>
              <a:ext uri="{FF2B5EF4-FFF2-40B4-BE49-F238E27FC236}">
                <a16:creationId xmlns:a16="http://schemas.microsoft.com/office/drawing/2014/main" id="{F9914828-5BC8-4E93-9260-2E465EBA12F9}"/>
              </a:ext>
            </a:extLst>
          </p:cNvPr>
          <p:cNvCxnSpPr>
            <a:cxnSpLocks/>
            <a:stCxn id="105" idx="2"/>
          </p:cNvCxnSpPr>
          <p:nvPr/>
        </p:nvCxnSpPr>
        <p:spPr>
          <a:xfrm flipH="1" flipV="1">
            <a:off x="7464624" y="2742559"/>
            <a:ext cx="888968" cy="5650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F03813E8-C971-48BE-BD70-258980DC8A2B}"/>
              </a:ext>
            </a:extLst>
          </p:cNvPr>
          <p:cNvCxnSpPr>
            <a:cxnSpLocks/>
            <a:stCxn id="90" idx="5"/>
          </p:cNvCxnSpPr>
          <p:nvPr/>
        </p:nvCxnSpPr>
        <p:spPr>
          <a:xfrm flipH="1" flipV="1">
            <a:off x="7387411" y="3067886"/>
            <a:ext cx="816322" cy="4611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96CC6CC7-EE7C-4E96-84B7-73C597D28A75}"/>
              </a:ext>
            </a:extLst>
          </p:cNvPr>
          <p:cNvCxnSpPr>
            <a:cxnSpLocks/>
            <a:endCxn id="97" idx="3"/>
          </p:cNvCxnSpPr>
          <p:nvPr/>
        </p:nvCxnSpPr>
        <p:spPr>
          <a:xfrm flipH="1">
            <a:off x="7417027" y="3718637"/>
            <a:ext cx="387602" cy="18003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Connecteur droit 81">
            <a:extLst>
              <a:ext uri="{FF2B5EF4-FFF2-40B4-BE49-F238E27FC236}">
                <a16:creationId xmlns:a16="http://schemas.microsoft.com/office/drawing/2014/main" id="{020A971E-9D93-4D50-896C-73DB07618AD6}"/>
              </a:ext>
            </a:extLst>
          </p:cNvPr>
          <p:cNvCxnSpPr>
            <a:cxnSpLocks/>
            <a:stCxn id="102" idx="1"/>
            <a:endCxn id="93" idx="5"/>
          </p:cNvCxnSpPr>
          <p:nvPr/>
        </p:nvCxnSpPr>
        <p:spPr>
          <a:xfrm>
            <a:off x="7411442" y="3409893"/>
            <a:ext cx="433622" cy="35196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Connecteur droit 82">
            <a:extLst>
              <a:ext uri="{FF2B5EF4-FFF2-40B4-BE49-F238E27FC236}">
                <a16:creationId xmlns:a16="http://schemas.microsoft.com/office/drawing/2014/main" id="{6AF3C033-1FA9-4D4E-BE22-985CCC3471CA}"/>
              </a:ext>
            </a:extLst>
          </p:cNvPr>
          <p:cNvCxnSpPr>
            <a:cxnSpLocks/>
            <a:stCxn id="91" idx="6"/>
            <a:endCxn id="102" idx="3"/>
          </p:cNvCxnSpPr>
          <p:nvPr/>
        </p:nvCxnSpPr>
        <p:spPr>
          <a:xfrm flipH="1">
            <a:off x="7411442" y="3146680"/>
            <a:ext cx="815529" cy="39647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3A748BBD-BB26-4F9E-96F7-51CA6E14AD2A}"/>
              </a:ext>
            </a:extLst>
          </p:cNvPr>
          <p:cNvCxnSpPr>
            <a:cxnSpLocks/>
            <a:stCxn id="101" idx="3"/>
            <a:endCxn id="102" idx="7"/>
          </p:cNvCxnSpPr>
          <p:nvPr/>
        </p:nvCxnSpPr>
        <p:spPr>
          <a:xfrm flipV="1">
            <a:off x="7077353" y="3409893"/>
            <a:ext cx="466802" cy="49191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3C481ACF-A275-47F1-B5FF-F8FE832AA59F}"/>
              </a:ext>
            </a:extLst>
          </p:cNvPr>
          <p:cNvCxnSpPr>
            <a:cxnSpLocks/>
            <a:stCxn id="97" idx="5"/>
            <a:endCxn id="100" idx="1"/>
          </p:cNvCxnSpPr>
          <p:nvPr/>
        </p:nvCxnSpPr>
        <p:spPr>
          <a:xfrm flipH="1" flipV="1">
            <a:off x="7061753" y="3418845"/>
            <a:ext cx="487987" cy="47982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onnecteur droit 85">
            <a:extLst>
              <a:ext uri="{FF2B5EF4-FFF2-40B4-BE49-F238E27FC236}">
                <a16:creationId xmlns:a16="http://schemas.microsoft.com/office/drawing/2014/main" id="{F5F03B8D-2BF6-47DE-B5B7-B2CFE7F994B3}"/>
              </a:ext>
            </a:extLst>
          </p:cNvPr>
          <p:cNvCxnSpPr>
            <a:cxnSpLocks/>
            <a:stCxn id="101" idx="6"/>
            <a:endCxn id="97" idx="2"/>
          </p:cNvCxnSpPr>
          <p:nvPr/>
        </p:nvCxnSpPr>
        <p:spPr>
          <a:xfrm flipV="1">
            <a:off x="7237552" y="3832038"/>
            <a:ext cx="151989" cy="31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necteur droit 86">
            <a:extLst>
              <a:ext uri="{FF2B5EF4-FFF2-40B4-BE49-F238E27FC236}">
                <a16:creationId xmlns:a16="http://schemas.microsoft.com/office/drawing/2014/main" id="{699DC741-A469-41FF-91F9-2C706EB3DB6F}"/>
              </a:ext>
            </a:extLst>
          </p:cNvPr>
          <p:cNvCxnSpPr>
            <a:cxnSpLocks/>
          </p:cNvCxnSpPr>
          <p:nvPr/>
        </p:nvCxnSpPr>
        <p:spPr>
          <a:xfrm flipH="1">
            <a:off x="7052312" y="2801952"/>
            <a:ext cx="488688" cy="96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necteur droit 87">
            <a:extLst>
              <a:ext uri="{FF2B5EF4-FFF2-40B4-BE49-F238E27FC236}">
                <a16:creationId xmlns:a16="http://schemas.microsoft.com/office/drawing/2014/main" id="{31C699A6-BAA6-4126-9570-9ABECC27BABB}"/>
              </a:ext>
            </a:extLst>
          </p:cNvPr>
          <p:cNvCxnSpPr>
            <a:cxnSpLocks/>
            <a:stCxn id="96" idx="6"/>
          </p:cNvCxnSpPr>
          <p:nvPr/>
        </p:nvCxnSpPr>
        <p:spPr>
          <a:xfrm flipH="1" flipV="1">
            <a:off x="7081673" y="3096505"/>
            <a:ext cx="495582" cy="223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necteur droit 88">
            <a:extLst>
              <a:ext uri="{FF2B5EF4-FFF2-40B4-BE49-F238E27FC236}">
                <a16:creationId xmlns:a16="http://schemas.microsoft.com/office/drawing/2014/main" id="{15CBC073-9B50-4CE8-A993-46E80DD92C82}"/>
              </a:ext>
            </a:extLst>
          </p:cNvPr>
          <p:cNvCxnSpPr>
            <a:cxnSpLocks/>
            <a:stCxn id="105" idx="2"/>
            <a:endCxn id="93" idx="3"/>
          </p:cNvCxnSpPr>
          <p:nvPr/>
        </p:nvCxnSpPr>
        <p:spPr>
          <a:xfrm flipH="1">
            <a:off x="7712351" y="3307581"/>
            <a:ext cx="641241" cy="4542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Ellipse 89">
            <a:extLst>
              <a:ext uri="{FF2B5EF4-FFF2-40B4-BE49-F238E27FC236}">
                <a16:creationId xmlns:a16="http://schemas.microsoft.com/office/drawing/2014/main" id="{25434897-167B-45FA-8F52-00044DC717A6}"/>
              </a:ext>
            </a:extLst>
          </p:cNvPr>
          <p:cNvSpPr/>
          <p:nvPr/>
        </p:nvSpPr>
        <p:spPr>
          <a:xfrm>
            <a:off x="8043534" y="3368221"/>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1" name="Ellipse 90">
            <a:extLst>
              <a:ext uri="{FF2B5EF4-FFF2-40B4-BE49-F238E27FC236}">
                <a16:creationId xmlns:a16="http://schemas.microsoft.com/office/drawing/2014/main" id="{5032A55E-C5C6-4710-B4E1-3F969C20481A}"/>
              </a:ext>
            </a:extLst>
          </p:cNvPr>
          <p:cNvSpPr/>
          <p:nvPr/>
        </p:nvSpPr>
        <p:spPr>
          <a:xfrm>
            <a:off x="8039286" y="3052451"/>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2" name="Ellipse 91">
            <a:extLst>
              <a:ext uri="{FF2B5EF4-FFF2-40B4-BE49-F238E27FC236}">
                <a16:creationId xmlns:a16="http://schemas.microsoft.com/office/drawing/2014/main" id="{4420CD6D-CD7D-4323-B792-5F5082612612}"/>
              </a:ext>
            </a:extLst>
          </p:cNvPr>
          <p:cNvSpPr/>
          <p:nvPr/>
        </p:nvSpPr>
        <p:spPr>
          <a:xfrm>
            <a:off x="7668194" y="325194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3" name="Ellipse 92">
            <a:extLst>
              <a:ext uri="{FF2B5EF4-FFF2-40B4-BE49-F238E27FC236}">
                <a16:creationId xmlns:a16="http://schemas.microsoft.com/office/drawing/2014/main" id="{F5D8B43D-0C97-43CA-B645-8D62EDA3BE3B}"/>
              </a:ext>
            </a:extLst>
          </p:cNvPr>
          <p:cNvSpPr/>
          <p:nvPr/>
        </p:nvSpPr>
        <p:spPr>
          <a:xfrm>
            <a:off x="7684865" y="360100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4" name="Ellipse 93">
            <a:extLst>
              <a:ext uri="{FF2B5EF4-FFF2-40B4-BE49-F238E27FC236}">
                <a16:creationId xmlns:a16="http://schemas.microsoft.com/office/drawing/2014/main" id="{7410BAD5-BE6C-4D7B-8947-2F11A491B4AC}"/>
              </a:ext>
            </a:extLst>
          </p:cNvPr>
          <p:cNvSpPr/>
          <p:nvPr/>
        </p:nvSpPr>
        <p:spPr>
          <a:xfrm>
            <a:off x="7668194" y="2868261"/>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5" name="Ellipse 94">
            <a:extLst>
              <a:ext uri="{FF2B5EF4-FFF2-40B4-BE49-F238E27FC236}">
                <a16:creationId xmlns:a16="http://schemas.microsoft.com/office/drawing/2014/main" id="{A2A0469F-C706-40AB-A9E5-2732FB049382}"/>
              </a:ext>
            </a:extLst>
          </p:cNvPr>
          <p:cNvSpPr/>
          <p:nvPr/>
        </p:nvSpPr>
        <p:spPr>
          <a:xfrm>
            <a:off x="7389541" y="269951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6" name="Ellipse 95">
            <a:extLst>
              <a:ext uri="{FF2B5EF4-FFF2-40B4-BE49-F238E27FC236}">
                <a16:creationId xmlns:a16="http://schemas.microsoft.com/office/drawing/2014/main" id="{8F88F293-4AF7-4E02-B2D4-04F751D73B8E}"/>
              </a:ext>
            </a:extLst>
          </p:cNvPr>
          <p:cNvSpPr/>
          <p:nvPr/>
        </p:nvSpPr>
        <p:spPr>
          <a:xfrm>
            <a:off x="7389570" y="3004506"/>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7" name="Ellipse 96">
            <a:extLst>
              <a:ext uri="{FF2B5EF4-FFF2-40B4-BE49-F238E27FC236}">
                <a16:creationId xmlns:a16="http://schemas.microsoft.com/office/drawing/2014/main" id="{F1C748BB-AAB4-497A-87DE-E8C1E6D4421E}"/>
              </a:ext>
            </a:extLst>
          </p:cNvPr>
          <p:cNvSpPr/>
          <p:nvPr/>
        </p:nvSpPr>
        <p:spPr>
          <a:xfrm>
            <a:off x="7389541" y="373780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8" name="Ellipse 97">
            <a:extLst>
              <a:ext uri="{FF2B5EF4-FFF2-40B4-BE49-F238E27FC236}">
                <a16:creationId xmlns:a16="http://schemas.microsoft.com/office/drawing/2014/main" id="{55ED2801-5FC7-4096-A553-69D70D237430}"/>
              </a:ext>
            </a:extLst>
          </p:cNvPr>
          <p:cNvSpPr/>
          <p:nvPr/>
        </p:nvSpPr>
        <p:spPr>
          <a:xfrm>
            <a:off x="7026457" y="2701157"/>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99" name="Ellipse 98">
            <a:extLst>
              <a:ext uri="{FF2B5EF4-FFF2-40B4-BE49-F238E27FC236}">
                <a16:creationId xmlns:a16="http://schemas.microsoft.com/office/drawing/2014/main" id="{1D11BDEC-A194-4860-BA8B-0737169D3895}"/>
              </a:ext>
            </a:extLst>
          </p:cNvPr>
          <p:cNvSpPr/>
          <p:nvPr/>
        </p:nvSpPr>
        <p:spPr>
          <a:xfrm>
            <a:off x="7049867" y="3005492"/>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0" name="Ellipse 99">
            <a:extLst>
              <a:ext uri="{FF2B5EF4-FFF2-40B4-BE49-F238E27FC236}">
                <a16:creationId xmlns:a16="http://schemas.microsoft.com/office/drawing/2014/main" id="{92C4AD23-7574-426C-B24B-A368753F9089}"/>
              </a:ext>
            </a:extLst>
          </p:cNvPr>
          <p:cNvSpPr/>
          <p:nvPr/>
        </p:nvSpPr>
        <p:spPr>
          <a:xfrm>
            <a:off x="7034267" y="3391246"/>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1" name="Ellipse 100">
            <a:extLst>
              <a:ext uri="{FF2B5EF4-FFF2-40B4-BE49-F238E27FC236}">
                <a16:creationId xmlns:a16="http://schemas.microsoft.com/office/drawing/2014/main" id="{4BF9B977-072F-4052-BDEE-80565168BB8A}"/>
              </a:ext>
            </a:extLst>
          </p:cNvPr>
          <p:cNvSpPr/>
          <p:nvPr/>
        </p:nvSpPr>
        <p:spPr>
          <a:xfrm>
            <a:off x="7049867" y="3740946"/>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2" name="Ellipse 101">
            <a:extLst>
              <a:ext uri="{FF2B5EF4-FFF2-40B4-BE49-F238E27FC236}">
                <a16:creationId xmlns:a16="http://schemas.microsoft.com/office/drawing/2014/main" id="{80C423C5-1E57-468F-AEAE-8A3B9B588381}"/>
              </a:ext>
            </a:extLst>
          </p:cNvPr>
          <p:cNvSpPr/>
          <p:nvPr/>
        </p:nvSpPr>
        <p:spPr>
          <a:xfrm>
            <a:off x="7383956" y="3382294"/>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103" name="ZoneTexte 102">
            <a:extLst>
              <a:ext uri="{FF2B5EF4-FFF2-40B4-BE49-F238E27FC236}">
                <a16:creationId xmlns:a16="http://schemas.microsoft.com/office/drawing/2014/main" id="{8C00421F-D742-4773-B6B9-D6D8D30BA8FF}"/>
              </a:ext>
            </a:extLst>
          </p:cNvPr>
          <p:cNvSpPr txBox="1"/>
          <p:nvPr/>
        </p:nvSpPr>
        <p:spPr>
          <a:xfrm>
            <a:off x="1935764" y="2313329"/>
            <a:ext cx="3699821" cy="1292662"/>
          </a:xfrm>
          <a:prstGeom prst="rect">
            <a:avLst/>
          </a:prstGeom>
          <a:noFill/>
        </p:spPr>
        <p:txBody>
          <a:bodyPr wrap="square" rtlCol="0">
            <a:spAutoFit/>
          </a:bodyPr>
          <a:lstStyle/>
          <a:p>
            <a:r>
              <a:rPr lang="fr-BE" dirty="0" err="1"/>
              <a:t>Convolutional</a:t>
            </a:r>
            <a:r>
              <a:rPr lang="fr-BE" dirty="0"/>
              <a:t> Net</a:t>
            </a:r>
          </a:p>
          <a:p>
            <a:r>
              <a:rPr lang="fr-BE" sz="1400" dirty="0" err="1"/>
              <a:t>Linear</a:t>
            </a:r>
            <a:r>
              <a:rPr lang="fr-BE" sz="1400" dirty="0"/>
              <a:t>(#</a:t>
            </a:r>
            <a:r>
              <a:rPr lang="fr-BE" sz="1400" dirty="0">
                <a:solidFill>
                  <a:srgbClr val="00B050"/>
                </a:solidFill>
              </a:rPr>
              <a:t>classes</a:t>
            </a:r>
            <a:r>
              <a:rPr lang="fr-BE" sz="1400" dirty="0"/>
              <a:t> x 128) &amp; </a:t>
            </a:r>
            <a:r>
              <a:rPr lang="fr-BE" sz="1400" dirty="0" err="1"/>
              <a:t>LeakyReLU</a:t>
            </a:r>
            <a:r>
              <a:rPr lang="fr-BE" sz="1400" dirty="0"/>
              <a:t>(0,2) &amp;</a:t>
            </a:r>
          </a:p>
          <a:p>
            <a:r>
              <a:rPr lang="fr-BE" sz="1400" dirty="0"/>
              <a:t>… </a:t>
            </a:r>
            <a:r>
              <a:rPr lang="fr-BE" sz="1400" dirty="0" err="1"/>
              <a:t>Linear&amp;LeakyReLU</a:t>
            </a:r>
            <a:r>
              <a:rPr lang="fr-BE" sz="1400" dirty="0"/>
              <a:t> &amp; … (x3) (128 =&gt; 1024)</a:t>
            </a:r>
          </a:p>
          <a:p>
            <a:r>
              <a:rPr lang="fr-BE" sz="1400" dirty="0" err="1"/>
              <a:t>Linear</a:t>
            </a:r>
            <a:r>
              <a:rPr lang="fr-BE" sz="1400" dirty="0"/>
              <a:t> (1024 x </a:t>
            </a:r>
            <a:r>
              <a:rPr lang="fr-BE" sz="1400" dirty="0" err="1">
                <a:solidFill>
                  <a:srgbClr val="0070C0"/>
                </a:solidFill>
              </a:rPr>
              <a:t>img_shape</a:t>
            </a:r>
            <a:r>
              <a:rPr lang="fr-BE" sz="1400" dirty="0"/>
              <a:t>) &amp; </a:t>
            </a:r>
            <a:r>
              <a:rPr lang="fr-BE" sz="1400" dirty="0" err="1"/>
              <a:t>Tanh</a:t>
            </a:r>
            <a:r>
              <a:rPr lang="fr-BE" sz="1400" dirty="0"/>
              <a:t> (</a:t>
            </a:r>
            <a:r>
              <a:rPr lang="fr-BE" sz="1400" dirty="0" err="1">
                <a:solidFill>
                  <a:srgbClr val="0070C0"/>
                </a:solidFill>
              </a:rPr>
              <a:t>img_shape</a:t>
            </a:r>
            <a:r>
              <a:rPr lang="fr-BE" sz="1400" dirty="0"/>
              <a:t>)</a:t>
            </a:r>
          </a:p>
          <a:p>
            <a:endParaRPr lang="fr-BE" dirty="0"/>
          </a:p>
        </p:txBody>
      </p:sp>
      <p:sp>
        <p:nvSpPr>
          <p:cNvPr id="104" name="ZoneTexte 103">
            <a:extLst>
              <a:ext uri="{FF2B5EF4-FFF2-40B4-BE49-F238E27FC236}">
                <a16:creationId xmlns:a16="http://schemas.microsoft.com/office/drawing/2014/main" id="{94F40E5B-1C74-437E-92D8-AD857606187B}"/>
              </a:ext>
            </a:extLst>
          </p:cNvPr>
          <p:cNvSpPr txBox="1"/>
          <p:nvPr/>
        </p:nvSpPr>
        <p:spPr>
          <a:xfrm>
            <a:off x="6993740" y="4173021"/>
            <a:ext cx="5041194" cy="1015663"/>
          </a:xfrm>
          <a:prstGeom prst="rect">
            <a:avLst/>
          </a:prstGeom>
          <a:noFill/>
        </p:spPr>
        <p:txBody>
          <a:bodyPr wrap="square" rtlCol="0">
            <a:spAutoFit/>
          </a:bodyPr>
          <a:lstStyle/>
          <a:p>
            <a:r>
              <a:rPr lang="fr-BE" dirty="0" err="1"/>
              <a:t>Deep</a:t>
            </a:r>
            <a:r>
              <a:rPr lang="fr-BE" dirty="0"/>
              <a:t> </a:t>
            </a:r>
            <a:r>
              <a:rPr lang="fr-BE" dirty="0" err="1"/>
              <a:t>Convolutional</a:t>
            </a:r>
            <a:r>
              <a:rPr lang="fr-BE" dirty="0"/>
              <a:t> Net</a:t>
            </a:r>
          </a:p>
          <a:p>
            <a:r>
              <a:rPr lang="fr-BE" sz="1400" dirty="0" err="1"/>
              <a:t>Linear</a:t>
            </a:r>
            <a:r>
              <a:rPr lang="fr-BE" sz="1400" dirty="0"/>
              <a:t> (#(</a:t>
            </a:r>
            <a:r>
              <a:rPr lang="fr-BE" sz="1400" dirty="0">
                <a:solidFill>
                  <a:srgbClr val="00B050"/>
                </a:solidFill>
              </a:rPr>
              <a:t>classes</a:t>
            </a:r>
            <a:r>
              <a:rPr lang="fr-BE" sz="1400" dirty="0"/>
              <a:t> + </a:t>
            </a:r>
            <a:r>
              <a:rPr lang="fr-BE" sz="1400" dirty="0" err="1">
                <a:solidFill>
                  <a:srgbClr val="0070C0"/>
                </a:solidFill>
              </a:rPr>
              <a:t>img_shape</a:t>
            </a:r>
            <a:r>
              <a:rPr lang="fr-BE" sz="1400" dirty="0"/>
              <a:t>) x 512) &amp;</a:t>
            </a:r>
          </a:p>
          <a:p>
            <a:r>
              <a:rPr lang="fr-BE" sz="1400" dirty="0"/>
              <a:t>…</a:t>
            </a:r>
            <a:r>
              <a:rPr lang="fr-BE" sz="1400" dirty="0" err="1"/>
              <a:t>LeakyReLU</a:t>
            </a:r>
            <a:r>
              <a:rPr lang="fr-BE" sz="1400" dirty="0"/>
              <a:t>(0,2) &amp; </a:t>
            </a:r>
            <a:r>
              <a:rPr lang="fr-BE" sz="1400" dirty="0" err="1"/>
              <a:t>Linear</a:t>
            </a:r>
            <a:r>
              <a:rPr lang="fr-BE" sz="1400" dirty="0"/>
              <a:t> &amp; Dropout(0,4) &amp; … (x2)(512 =&gt; 512)</a:t>
            </a:r>
          </a:p>
          <a:p>
            <a:r>
              <a:rPr lang="fr-BE" sz="1400" dirty="0" err="1"/>
              <a:t>LeakyreLU</a:t>
            </a:r>
            <a:r>
              <a:rPr lang="fr-BE" sz="1400" dirty="0"/>
              <a:t> &amp; </a:t>
            </a:r>
            <a:r>
              <a:rPr lang="fr-BE" sz="1400" dirty="0" err="1"/>
              <a:t>Linear</a:t>
            </a:r>
            <a:r>
              <a:rPr lang="fr-BE" sz="1400" dirty="0"/>
              <a:t> (512 x 1)</a:t>
            </a:r>
          </a:p>
        </p:txBody>
      </p:sp>
      <p:sp>
        <p:nvSpPr>
          <p:cNvPr id="105" name="Ellipse 104">
            <a:extLst>
              <a:ext uri="{FF2B5EF4-FFF2-40B4-BE49-F238E27FC236}">
                <a16:creationId xmlns:a16="http://schemas.microsoft.com/office/drawing/2014/main" id="{120CCE39-C866-4153-AEB1-59E4B6D799F0}"/>
              </a:ext>
            </a:extLst>
          </p:cNvPr>
          <p:cNvSpPr/>
          <p:nvPr/>
        </p:nvSpPr>
        <p:spPr>
          <a:xfrm>
            <a:off x="8353592" y="3213352"/>
            <a:ext cx="187685" cy="1884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11" name="Connecteur droit 110">
            <a:extLst>
              <a:ext uri="{FF2B5EF4-FFF2-40B4-BE49-F238E27FC236}">
                <a16:creationId xmlns:a16="http://schemas.microsoft.com/office/drawing/2014/main" id="{B0BFE7E2-0FEB-4FD7-98F4-E6D3C8B04883}"/>
              </a:ext>
            </a:extLst>
          </p:cNvPr>
          <p:cNvCxnSpPr>
            <a:cxnSpLocks/>
            <a:stCxn id="61" idx="0"/>
            <a:endCxn id="62" idx="4"/>
          </p:cNvCxnSpPr>
          <p:nvPr/>
        </p:nvCxnSpPr>
        <p:spPr>
          <a:xfrm flipH="1" flipV="1">
            <a:off x="2979067" y="4188102"/>
            <a:ext cx="2708" cy="275437"/>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881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911808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24</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mc:AlternateContent xmlns:mc="http://schemas.openxmlformats.org/markup-compatibility/2006">
        <mc:Choice xmlns:a14="http://schemas.microsoft.com/office/drawing/2010/main" Requires="a14">
          <p:sp>
            <p:nvSpPr>
              <p:cNvPr id="27" name="Rectangle 64">
                <a:extLst>
                  <a:ext uri="{FF2B5EF4-FFF2-40B4-BE49-F238E27FC236}">
                    <a16:creationId xmlns:a16="http://schemas.microsoft.com/office/drawing/2014/main" id="{A28C567E-59BE-4C9F-8D4A-012663E22DDD}"/>
                  </a:ext>
                </a:extLst>
              </p:cNvPr>
              <p:cNvSpPr>
                <a:spLocks noChangeArrowheads="1"/>
              </p:cNvSpPr>
              <p:nvPr/>
            </p:nvSpPr>
            <p:spPr bwMode="auto">
              <a:xfrm>
                <a:off x="304800" y="1529188"/>
                <a:ext cx="11582400" cy="457029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Fonctions d’activation des blocs G et D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LeakyReLU</a:t>
                </a: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Fonction d’activation de sortie de G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Tanh</a:t>
                </a: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Jeu minimax à 2 joueurs</a:t>
                </a:r>
              </a:p>
              <a:p>
                <a:pPr marL="800100" lvl="1"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1"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générateur veut maximiser l’erreur</a:t>
                </a:r>
              </a:p>
              <a:p>
                <a:pPr lvl="1"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tandis que D veut le minimiser</a:t>
                </a:r>
              </a:p>
              <a:p>
                <a:pPr eaLnBrk="0" fontAlgn="base" hangingPunct="0">
                  <a:spcBef>
                    <a:spcPct val="0"/>
                  </a:spcBef>
                  <a:spcAft>
                    <a:spcPct val="0"/>
                  </a:spcAft>
                </a:pPr>
                <a:endParaRPr lang="fr-BE" i="1" dirty="0"/>
              </a:p>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func>
                        <m:funcPr>
                          <m:ctrlPr>
                            <a:rPr lang="fr-BE" sz="2400" i="1" smtClean="0">
                              <a:solidFill>
                                <a:schemeClr val="accent1">
                                  <a:lumMod val="50000"/>
                                </a:schemeClr>
                              </a:solidFill>
                              <a:latin typeface="Cambria Math" panose="02040503050406030204" pitchFamily="18" charset="0"/>
                            </a:rPr>
                          </m:ctrlPr>
                        </m:funcPr>
                        <m:fName>
                          <m:limLow>
                            <m:limLowPr>
                              <m:ctrlPr>
                                <a:rPr lang="fr-BE" sz="2400" i="1">
                                  <a:solidFill>
                                    <a:schemeClr val="accent1">
                                      <a:lumMod val="50000"/>
                                    </a:schemeClr>
                                  </a:solidFill>
                                  <a:latin typeface="Cambria Math" panose="02040503050406030204" pitchFamily="18" charset="0"/>
                                </a:rPr>
                              </m:ctrlPr>
                            </m:limLowPr>
                            <m:e>
                              <m:r>
                                <m:rPr>
                                  <m:sty m:val="p"/>
                                </m:rPr>
                                <a:rPr lang="fr-BE" sz="2400">
                                  <a:solidFill>
                                    <a:schemeClr val="accent1">
                                      <a:lumMod val="50000"/>
                                    </a:schemeClr>
                                  </a:solidFill>
                                  <a:latin typeface="Cambria Math" panose="02040503050406030204" pitchFamily="18" charset="0"/>
                                </a:rPr>
                                <m:t>min</m:t>
                              </m:r>
                            </m:e>
                            <m:lim>
                              <m:r>
                                <a:rPr lang="fr-BE" sz="2400" i="1">
                                  <a:solidFill>
                                    <a:schemeClr val="accent1">
                                      <a:lumMod val="50000"/>
                                    </a:schemeClr>
                                  </a:solidFill>
                                  <a:latin typeface="Cambria Math" panose="02040503050406030204" pitchFamily="18" charset="0"/>
                                </a:rPr>
                                <m:t>𝐺</m:t>
                              </m:r>
                            </m:lim>
                          </m:limLow>
                          <m:r>
                            <a:rPr lang="fr-BE" sz="2400" i="1">
                              <a:solidFill>
                                <a:schemeClr val="accent1">
                                  <a:lumMod val="50000"/>
                                </a:schemeClr>
                              </a:solidFill>
                              <a:latin typeface="Cambria Math" panose="02040503050406030204" pitchFamily="18" charset="0"/>
                            </a:rPr>
                            <m:t> </m:t>
                          </m:r>
                          <m:limLow>
                            <m:limLowPr>
                              <m:ctrlPr>
                                <a:rPr lang="fr-BE" sz="2400" i="1">
                                  <a:solidFill>
                                    <a:schemeClr val="accent1">
                                      <a:lumMod val="50000"/>
                                    </a:schemeClr>
                                  </a:solidFill>
                                  <a:latin typeface="Cambria Math" panose="02040503050406030204" pitchFamily="18" charset="0"/>
                                </a:rPr>
                              </m:ctrlPr>
                            </m:limLowPr>
                            <m:e>
                              <m:r>
                                <m:rPr>
                                  <m:sty m:val="p"/>
                                </m:rPr>
                                <a:rPr lang="fr-BE" sz="2400">
                                  <a:solidFill>
                                    <a:schemeClr val="accent1">
                                      <a:lumMod val="50000"/>
                                    </a:schemeClr>
                                  </a:solidFill>
                                  <a:latin typeface="Cambria Math" panose="02040503050406030204" pitchFamily="18" charset="0"/>
                                </a:rPr>
                                <m:t>max</m:t>
                              </m:r>
                            </m:e>
                            <m:lim>
                              <m:r>
                                <a:rPr lang="fr-BE" sz="2400" i="1">
                                  <a:solidFill>
                                    <a:schemeClr val="accent1">
                                      <a:lumMod val="50000"/>
                                    </a:schemeClr>
                                  </a:solidFill>
                                  <a:latin typeface="Cambria Math" panose="02040503050406030204" pitchFamily="18" charset="0"/>
                                </a:rPr>
                                <m:t>𝐷</m:t>
                              </m:r>
                            </m:lim>
                          </m:limLow>
                        </m:fName>
                        <m:e>
                          <m:r>
                            <a:rPr lang="fr-BE" sz="2400" i="1">
                              <a:solidFill>
                                <a:schemeClr val="accent1">
                                  <a:lumMod val="50000"/>
                                </a:schemeClr>
                              </a:solidFill>
                              <a:latin typeface="Cambria Math" panose="02040503050406030204" pitchFamily="18" charset="0"/>
                            </a:rPr>
                            <m:t>𝑉</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𝐷</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𝐺</m:t>
                              </m:r>
                            </m:e>
                          </m:d>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𝔼</m:t>
                              </m:r>
                            </m:e>
                            <m:sub>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𝑝</m:t>
                                  </m:r>
                                </m:e>
                                <m:sub>
                                  <m:r>
                                    <a:rPr lang="fr-BE" sz="2400" i="1">
                                      <a:solidFill>
                                        <a:schemeClr val="accent1">
                                          <a:lumMod val="50000"/>
                                        </a:schemeClr>
                                      </a:solidFill>
                                      <a:latin typeface="Cambria Math" panose="02040503050406030204" pitchFamily="18" charset="0"/>
                                    </a:rPr>
                                    <m:t>𝑑𝑎𝑡𝑎</m:t>
                                  </m:r>
                                </m:sub>
                              </m:sSub>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sub>
                          </m:sSub>
                          <m:d>
                            <m:dPr>
                              <m:begChr m:val="["/>
                              <m:endChr m:val="]"/>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𝑙𝑜𝑔𝐷</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𝑦</m:t>
                              </m:r>
                              <m:r>
                                <a:rPr lang="fr-BE" sz="2400" i="1">
                                  <a:solidFill>
                                    <a:schemeClr val="accent1">
                                      <a:lumMod val="50000"/>
                                    </a:schemeClr>
                                  </a:solidFill>
                                  <a:latin typeface="Cambria Math" panose="02040503050406030204" pitchFamily="18" charset="0"/>
                                </a:rPr>
                                <m:t>)</m:t>
                              </m:r>
                            </m:e>
                          </m:d>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𝔼</m:t>
                              </m:r>
                            </m:e>
                            <m:sub>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𝑝</m:t>
                                  </m:r>
                                </m:e>
                                <m:sub>
                                  <m:r>
                                    <a:rPr lang="fr-BE" sz="2400" i="1">
                                      <a:solidFill>
                                        <a:schemeClr val="accent1">
                                          <a:lumMod val="50000"/>
                                        </a:schemeClr>
                                      </a:solidFill>
                                      <a:latin typeface="Cambria Math" panose="02040503050406030204" pitchFamily="18" charset="0"/>
                                    </a:rPr>
                                    <m:t>𝑧</m:t>
                                  </m:r>
                                </m:sub>
                              </m:sSub>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sub>
                          </m:sSub>
                          <m:d>
                            <m:dPr>
                              <m:begChr m:val="["/>
                              <m:endChr m:val="]"/>
                              <m:ctrlPr>
                                <a:rPr lang="fr-BE" sz="2400" i="1">
                                  <a:solidFill>
                                    <a:schemeClr val="accent1">
                                      <a:lumMod val="50000"/>
                                    </a:schemeClr>
                                  </a:solidFill>
                                  <a:latin typeface="Cambria Math" panose="02040503050406030204" pitchFamily="18" charset="0"/>
                                </a:rPr>
                              </m:ctrlPr>
                            </m:dPr>
                            <m:e>
                              <m:r>
                                <m:rPr>
                                  <m:sty m:val="p"/>
                                </m:rPr>
                                <a:rPr lang="fr-BE" sz="2400">
                                  <a:solidFill>
                                    <a:schemeClr val="accent1">
                                      <a:lumMod val="50000"/>
                                    </a:schemeClr>
                                  </a:solidFill>
                                  <a:latin typeface="Cambria Math" panose="02040503050406030204" pitchFamily="18" charset="0"/>
                                </a:rPr>
                                <m:t>log</m:t>
                              </m:r>
                              <m:r>
                                <a:rPr lang="fr-BE" sz="2400" i="1">
                                  <a:solidFill>
                                    <a:schemeClr val="accent1">
                                      <a:lumMod val="50000"/>
                                    </a:schemeClr>
                                  </a:solidFill>
                                  <a:latin typeface="Cambria Math" panose="02040503050406030204" pitchFamily="18" charset="0"/>
                                </a:rPr>
                                <m:t>(1−</m:t>
                              </m:r>
                              <m:r>
                                <a:rPr lang="fr-BE" sz="2400" i="1">
                                  <a:solidFill>
                                    <a:schemeClr val="accent1">
                                      <a:lumMod val="50000"/>
                                    </a:schemeClr>
                                  </a:solidFill>
                                  <a:latin typeface="Cambria Math" panose="02040503050406030204" pitchFamily="18" charset="0"/>
                                </a:rPr>
                                <m:t>𝐷</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𝐺</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𝑦</m:t>
                                      </m:r>
                                    </m:e>
                                  </m:d>
                                </m:e>
                              </m:d>
                              <m:r>
                                <a:rPr lang="fr-BE" sz="2400" i="1">
                                  <a:solidFill>
                                    <a:schemeClr val="accent1">
                                      <a:lumMod val="50000"/>
                                    </a:schemeClr>
                                  </a:solidFill>
                                  <a:latin typeface="Cambria Math" panose="02040503050406030204" pitchFamily="18" charset="0"/>
                                </a:rPr>
                                <m:t>)</m:t>
                              </m:r>
                            </m:e>
                          </m:d>
                        </m:e>
                      </m:func>
                    </m:oMath>
                  </m:oMathPara>
                </a14:m>
                <a:endParaRPr lang="fr-BE" sz="2400" dirty="0"/>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mc:Choice>
        <mc:Fallback>
          <p:sp>
            <p:nvSpPr>
              <p:cNvPr id="27" name="Rectangle 64">
                <a:extLst>
                  <a:ext uri="{FF2B5EF4-FFF2-40B4-BE49-F238E27FC236}">
                    <a16:creationId xmlns:a16="http://schemas.microsoft.com/office/drawing/2014/main" id="{A28C567E-59BE-4C9F-8D4A-012663E22DDD}"/>
                  </a:ext>
                </a:extLst>
              </p:cNvPr>
              <p:cNvSpPr>
                <a:spLocks noRot="1" noChangeAspect="1" noMove="1" noResize="1" noEditPoints="1" noAdjustHandles="1" noChangeArrowheads="1" noChangeShapeType="1" noTextEdit="1"/>
              </p:cNvSpPr>
              <p:nvPr/>
            </p:nvSpPr>
            <p:spPr bwMode="auto">
              <a:xfrm>
                <a:off x="304800" y="1529188"/>
                <a:ext cx="11582400" cy="4570290"/>
              </a:xfrm>
              <a:prstGeom prst="rect">
                <a:avLst/>
              </a:prstGeom>
              <a:blipFill>
                <a:blip r:embed="rId3"/>
                <a:stretch>
                  <a:fillRect l="-684" t="-10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spTree>
    <p:extLst>
      <p:ext uri="{BB962C8B-B14F-4D97-AF65-F5344CB8AC3E}">
        <p14:creationId xmlns:p14="http://schemas.microsoft.com/office/powerpoint/2010/main" val="1018795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25</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Github</a:t>
            </a:r>
          </a:p>
        </p:txBody>
      </p:sp>
    </p:spTree>
    <p:extLst>
      <p:ext uri="{BB962C8B-B14F-4D97-AF65-F5344CB8AC3E}">
        <p14:creationId xmlns:p14="http://schemas.microsoft.com/office/powerpoint/2010/main" val="835542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26</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763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407625" y="1510803"/>
            <a:ext cx="11644828"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Langage Orienté objet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Interprété =&gt; plus facile en développement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Bibliothèque nombreux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Torch</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Numpy</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csv,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Dataloader</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os,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sys</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etc…</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Assez facile à prendre en main</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Grande communauté</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21193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27</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Gratuite</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Possibilité de travailler avec le GPU (</a:t>
            </a:r>
            <a:r>
              <a:rPr kumimoji="0" lang="fr-BE" altLang="fr-FR" sz="2400" b="0" i="0" u="none" strike="noStrike" cap="none" normalizeH="0" baseline="0" dirty="0" err="1">
                <a:ln>
                  <a:noFill/>
                </a:ln>
                <a:solidFill>
                  <a:schemeClr val="accent1">
                    <a:lumMod val="50000"/>
                  </a:schemeClr>
                </a:solidFill>
                <a:effectLst/>
                <a:latin typeface="Verdana" panose="020B0604030504040204" pitchFamily="34" charset="0"/>
                <a:cs typeface="Times New Roman" panose="02020603050405020304" pitchFamily="18" charset="0"/>
              </a:rPr>
              <a:t>Cuda</a:t>
            </a: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Mise à disposition d’un GPU K80 vs GPU PC </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cs typeface="Times New Roman" panose="02020603050405020304" pitchFamily="18" charset="0"/>
              </a:rPr>
              <a:t>Interprète Python et Linux</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49781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28</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Gros volume de données (111Mb pour certains modèles)</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Faciliter de montage du drive sous Google </a:t>
            </a:r>
            <a:r>
              <a:rPr lang="fr-BE" altLang="fr-FR" sz="2400" dirty="0" err="1">
                <a:solidFill>
                  <a:schemeClr val="accent1">
                    <a:lumMod val="50000"/>
                  </a:schemeClr>
                </a:solidFill>
                <a:latin typeface="Arial" panose="020B0604020202020204" pitchFamily="34" charset="0"/>
              </a:rPr>
              <a:t>Colab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Arial" panose="020B0604020202020204" pitchFamily="34" charset="0"/>
              </a:rPr>
              <a:t> Github</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Plateforme d’hébergement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Principe de versioning</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881955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29</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499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1 –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0" name="Image 9">
            <a:extLst>
              <a:ext uri="{FF2B5EF4-FFF2-40B4-BE49-F238E27FC236}">
                <a16:creationId xmlns:a16="http://schemas.microsoft.com/office/drawing/2014/main" id="{8B35E68C-35D0-4180-AA1F-1180A0DCF01E}"/>
              </a:ext>
            </a:extLst>
          </p:cNvPr>
          <p:cNvPicPr/>
          <p:nvPr/>
        </p:nvPicPr>
        <p:blipFill>
          <a:blip r:embed="rId4"/>
          <a:stretch>
            <a:fillRect/>
          </a:stretch>
        </p:blipFill>
        <p:spPr>
          <a:xfrm>
            <a:off x="5741868" y="936559"/>
            <a:ext cx="3733800" cy="3777615"/>
          </a:xfrm>
          <a:prstGeom prst="rect">
            <a:avLst/>
          </a:prstGeom>
        </p:spPr>
      </p:pic>
      <p:pic>
        <p:nvPicPr>
          <p:cNvPr id="2" name="videogen_0_9">
            <a:hlinkClick r:id="" action="ppaction://media"/>
            <a:extLst>
              <a:ext uri="{FF2B5EF4-FFF2-40B4-BE49-F238E27FC236}">
                <a16:creationId xmlns:a16="http://schemas.microsoft.com/office/drawing/2014/main" id="{60E6F0E6-49D6-4CDB-B203-8DAC5ECE1F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53509" y="2089647"/>
            <a:ext cx="3257550" cy="3257550"/>
          </a:xfrm>
          <a:prstGeom prst="rect">
            <a:avLst/>
          </a:prstGeom>
        </p:spPr>
      </p:pic>
      <p:pic>
        <p:nvPicPr>
          <p:cNvPr id="12" name="Image 11">
            <a:extLst>
              <a:ext uri="{FF2B5EF4-FFF2-40B4-BE49-F238E27FC236}">
                <a16:creationId xmlns:a16="http://schemas.microsoft.com/office/drawing/2014/main" id="{856C144B-A8CC-4829-8836-A76BD1BF13BF}"/>
              </a:ext>
            </a:extLst>
          </p:cNvPr>
          <p:cNvPicPr>
            <a:picLocks noChangeAspect="1"/>
          </p:cNvPicPr>
          <p:nvPr/>
        </p:nvPicPr>
        <p:blipFill>
          <a:blip r:embed="rId6"/>
          <a:stretch>
            <a:fillRect/>
          </a:stretch>
        </p:blipFill>
        <p:spPr>
          <a:xfrm flipV="1">
            <a:off x="5006315" y="235277"/>
            <a:ext cx="4838505" cy="482865"/>
          </a:xfrm>
          <a:prstGeom prst="rect">
            <a:avLst/>
          </a:prstGeom>
        </p:spPr>
      </p:pic>
      <p:pic>
        <p:nvPicPr>
          <p:cNvPr id="13" name="Espace réservé du contenu 12">
            <a:extLst>
              <a:ext uri="{FF2B5EF4-FFF2-40B4-BE49-F238E27FC236}">
                <a16:creationId xmlns:a16="http://schemas.microsoft.com/office/drawing/2014/main" id="{A86CA15A-408A-4FCE-AE8C-CA3D57C6ACC9}"/>
              </a:ext>
            </a:extLst>
          </p:cNvPr>
          <p:cNvPicPr>
            <a:picLocks noChangeAspect="1"/>
          </p:cNvPicPr>
          <p:nvPr/>
        </p:nvPicPr>
        <p:blipFill>
          <a:blip r:embed="rId7"/>
          <a:stretch>
            <a:fillRect/>
          </a:stretch>
        </p:blipFill>
        <p:spPr>
          <a:xfrm>
            <a:off x="5858232" y="5136537"/>
            <a:ext cx="4179142" cy="421319"/>
          </a:xfrm>
          <a:prstGeom prst="rect">
            <a:avLst/>
          </a:prstGeom>
        </p:spPr>
      </p:pic>
      <p:pic>
        <p:nvPicPr>
          <p:cNvPr id="14" name="Image 13">
            <a:extLst>
              <a:ext uri="{FF2B5EF4-FFF2-40B4-BE49-F238E27FC236}">
                <a16:creationId xmlns:a16="http://schemas.microsoft.com/office/drawing/2014/main" id="{A4EE818C-9200-4C0B-B2C3-8B3AF7372CC3}"/>
              </a:ext>
            </a:extLst>
          </p:cNvPr>
          <p:cNvPicPr>
            <a:picLocks noChangeAspect="1"/>
          </p:cNvPicPr>
          <p:nvPr/>
        </p:nvPicPr>
        <p:blipFill>
          <a:blip r:embed="rId8"/>
          <a:stretch>
            <a:fillRect/>
          </a:stretch>
        </p:blipFill>
        <p:spPr>
          <a:xfrm>
            <a:off x="8838522" y="4760403"/>
            <a:ext cx="3187770" cy="325282"/>
          </a:xfrm>
          <a:prstGeom prst="rect">
            <a:avLst/>
          </a:prstGeom>
        </p:spPr>
      </p:pic>
      <p:pic>
        <p:nvPicPr>
          <p:cNvPr id="15" name="Image 14">
            <a:extLst>
              <a:ext uri="{FF2B5EF4-FFF2-40B4-BE49-F238E27FC236}">
                <a16:creationId xmlns:a16="http://schemas.microsoft.com/office/drawing/2014/main" id="{D9F5D2A7-51D3-49A2-AE4F-F20BCC792259}"/>
              </a:ext>
            </a:extLst>
          </p:cNvPr>
          <p:cNvPicPr>
            <a:picLocks noChangeAspect="1"/>
          </p:cNvPicPr>
          <p:nvPr/>
        </p:nvPicPr>
        <p:blipFill>
          <a:blip r:embed="rId9"/>
          <a:stretch>
            <a:fillRect/>
          </a:stretch>
        </p:blipFill>
        <p:spPr>
          <a:xfrm>
            <a:off x="7922317" y="1817866"/>
            <a:ext cx="4103647" cy="421319"/>
          </a:xfrm>
          <a:prstGeom prst="rect">
            <a:avLst/>
          </a:prstGeom>
        </p:spPr>
      </p:pic>
    </p:spTree>
    <p:extLst>
      <p:ext uri="{BB962C8B-B14F-4D97-AF65-F5344CB8AC3E}">
        <p14:creationId xmlns:p14="http://schemas.microsoft.com/office/powerpoint/2010/main" val="289165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projet et son but </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Les neurones et perceptron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Fonctions d’activation</a:t>
            </a:r>
          </a:p>
          <a:p>
            <a:pPr marL="28575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Types d’apprentissage</a:t>
            </a: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748382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30</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2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Cifar</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10</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2" name="Image 11">
            <a:extLst>
              <a:ext uri="{FF2B5EF4-FFF2-40B4-BE49-F238E27FC236}">
                <a16:creationId xmlns:a16="http://schemas.microsoft.com/office/drawing/2014/main" id="{7971D536-5D57-4A05-8B1B-90707A9C4037}"/>
              </a:ext>
            </a:extLst>
          </p:cNvPr>
          <p:cNvPicPr/>
          <p:nvPr/>
        </p:nvPicPr>
        <p:blipFill>
          <a:blip r:embed="rId2"/>
          <a:stretch>
            <a:fillRect/>
          </a:stretch>
        </p:blipFill>
        <p:spPr>
          <a:xfrm>
            <a:off x="569684" y="1989825"/>
            <a:ext cx="4114800" cy="4189028"/>
          </a:xfrm>
          <a:prstGeom prst="rect">
            <a:avLst/>
          </a:prstGeom>
        </p:spPr>
      </p:pic>
      <p:pic>
        <p:nvPicPr>
          <p:cNvPr id="13" name="Image 12">
            <a:extLst>
              <a:ext uri="{FF2B5EF4-FFF2-40B4-BE49-F238E27FC236}">
                <a16:creationId xmlns:a16="http://schemas.microsoft.com/office/drawing/2014/main" id="{D6154672-93FD-450C-ADAC-7103A821A6E5}"/>
              </a:ext>
            </a:extLst>
          </p:cNvPr>
          <p:cNvPicPr/>
          <p:nvPr/>
        </p:nvPicPr>
        <p:blipFill>
          <a:blip r:embed="rId3">
            <a:extLst>
              <a:ext uri="{28A0092B-C50C-407E-A947-70E740481C1C}">
                <a14:useLocalDpi xmlns:a14="http://schemas.microsoft.com/office/drawing/2010/main" val="0"/>
              </a:ext>
            </a:extLst>
          </a:blip>
          <a:stretch>
            <a:fillRect/>
          </a:stretch>
        </p:blipFill>
        <p:spPr>
          <a:xfrm>
            <a:off x="5448636" y="296029"/>
            <a:ext cx="5390999" cy="5589866"/>
          </a:xfrm>
          <a:prstGeom prst="rect">
            <a:avLst/>
          </a:prstGeom>
        </p:spPr>
      </p:pic>
    </p:spTree>
    <p:extLst>
      <p:ext uri="{BB962C8B-B14F-4D97-AF65-F5344CB8AC3E}">
        <p14:creationId xmlns:p14="http://schemas.microsoft.com/office/powerpoint/2010/main" val="3544784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31</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4 – Fashion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Batch size : 32</a:t>
            </a:r>
          </a:p>
          <a:p>
            <a:pPr marL="342900" lvl="0" indent="-342900" eaLnBrk="0" fontAlgn="base" hangingPunct="0">
              <a:spcBef>
                <a:spcPct val="0"/>
              </a:spcBef>
              <a:spcAft>
                <a:spcPct val="0"/>
              </a:spcAft>
              <a:buFont typeface="Wingdings" panose="05000000000000000000" pitchFamily="2" charset="2"/>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Taille d’image : 28</a:t>
            </a:r>
          </a:p>
          <a:p>
            <a:pPr marL="342900" lvl="0" indent="-342900" eaLnBrk="0" fontAlgn="base" hangingPunct="0">
              <a:spcBef>
                <a:spcPct val="0"/>
              </a:spcBef>
              <a:spcAft>
                <a:spcPct val="0"/>
              </a:spcAft>
              <a:buFont typeface="Wingdings" panose="05000000000000000000" pitchFamily="2" charset="2"/>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Sur 1000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Epoch</a:t>
            </a: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4" name="Image 13">
            <a:extLst>
              <a:ext uri="{FF2B5EF4-FFF2-40B4-BE49-F238E27FC236}">
                <a16:creationId xmlns:a16="http://schemas.microsoft.com/office/drawing/2014/main" id="{4E856CD9-F181-4112-864C-F13879081F91}"/>
              </a:ext>
            </a:extLst>
          </p:cNvPr>
          <p:cNvPicPr/>
          <p:nvPr/>
        </p:nvPicPr>
        <p:blipFill>
          <a:blip r:embed="rId2"/>
          <a:stretch>
            <a:fillRect/>
          </a:stretch>
        </p:blipFill>
        <p:spPr>
          <a:xfrm>
            <a:off x="6160147" y="560563"/>
            <a:ext cx="4572955" cy="4544097"/>
          </a:xfrm>
          <a:prstGeom prst="rect">
            <a:avLst/>
          </a:prstGeom>
        </p:spPr>
      </p:pic>
    </p:spTree>
    <p:extLst>
      <p:ext uri="{BB962C8B-B14F-4D97-AF65-F5344CB8AC3E}">
        <p14:creationId xmlns:p14="http://schemas.microsoft.com/office/powerpoint/2010/main" val="2691381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32</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5 – EMNIST</a:t>
            </a: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1" name="Image 10">
            <a:extLst>
              <a:ext uri="{FF2B5EF4-FFF2-40B4-BE49-F238E27FC236}">
                <a16:creationId xmlns:a16="http://schemas.microsoft.com/office/drawing/2014/main" id="{675F8410-C6A5-41F2-931C-930ADFB4C4F9}"/>
              </a:ext>
            </a:extLst>
          </p:cNvPr>
          <p:cNvPicPr/>
          <p:nvPr/>
        </p:nvPicPr>
        <p:blipFill>
          <a:blip r:embed="rId2"/>
          <a:stretch>
            <a:fillRect/>
          </a:stretch>
        </p:blipFill>
        <p:spPr>
          <a:xfrm>
            <a:off x="838199" y="2087047"/>
            <a:ext cx="10960223" cy="2826785"/>
          </a:xfrm>
          <a:prstGeom prst="rect">
            <a:avLst/>
          </a:prstGeom>
        </p:spPr>
      </p:pic>
    </p:spTree>
    <p:extLst>
      <p:ext uri="{BB962C8B-B14F-4D97-AF65-F5344CB8AC3E}">
        <p14:creationId xmlns:p14="http://schemas.microsoft.com/office/powerpoint/2010/main" val="446199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Conclusion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33</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Travail très intéressant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Mix entre théorie et programmation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Première approche du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Deep</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Learning</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Vision du potentiel des algorithmes d’IA</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Apport de l’exploitation des modèles</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Ajout d’une interface et exécution sur CPU pour les tests</a:t>
            </a: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553640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838200" y="1615737"/>
            <a:ext cx="10498584" cy="1642180"/>
          </a:xfrm>
          <a:noFill/>
          <a:effectLst>
            <a:softEdge rad="12700"/>
          </a:effectLst>
        </p:spPr>
        <p:txBody>
          <a:bodyPr>
            <a:noAutofit/>
          </a:bodyPr>
          <a:lstStyle/>
          <a:p>
            <a:pPr algn="ctr"/>
            <a:r>
              <a:rPr lang="fr-BE" sz="5400" b="1" u="sng" dirty="0">
                <a:solidFill>
                  <a:schemeClr val="accent1">
                    <a:lumMod val="75000"/>
                  </a:schemeClr>
                </a:solidFill>
                <a:effectLst>
                  <a:outerShdw blurRad="38100" dist="38100" dir="2700000" algn="tl">
                    <a:srgbClr val="000000">
                      <a:alpha val="43137"/>
                    </a:srgbClr>
                  </a:outerShdw>
                </a:effectLst>
              </a:rPr>
              <a:t>Merci pour votre attention</a:t>
            </a:r>
            <a:br>
              <a:rPr lang="fr-BE" sz="5400" b="1" u="sng" dirty="0">
                <a:solidFill>
                  <a:schemeClr val="accent1">
                    <a:lumMod val="75000"/>
                  </a:schemeClr>
                </a:solidFill>
                <a:effectLst>
                  <a:outerShdw blurRad="38100" dist="38100" dir="2700000" algn="tl">
                    <a:srgbClr val="000000">
                      <a:alpha val="43137"/>
                    </a:srgbClr>
                  </a:outerShdw>
                </a:effectLst>
              </a:rPr>
            </a:br>
            <a:br>
              <a:rPr lang="fr-BE" sz="5400" b="1" u="sng" dirty="0">
                <a:solidFill>
                  <a:schemeClr val="accent1">
                    <a:lumMod val="75000"/>
                  </a:schemeClr>
                </a:solidFill>
                <a:effectLst>
                  <a:outerShdw blurRad="38100" dist="38100" dir="2700000" algn="tl">
                    <a:srgbClr val="000000">
                      <a:alpha val="43137"/>
                    </a:srgbClr>
                  </a:outerShdw>
                </a:effectLst>
              </a:rPr>
            </a:br>
            <a:r>
              <a:rPr lang="fr-BE" sz="5400" b="1" u="sng" dirty="0">
                <a:solidFill>
                  <a:schemeClr val="accent1">
                    <a:lumMod val="75000"/>
                  </a:schemeClr>
                </a:solidFill>
                <a:effectLst>
                  <a:outerShdw blurRad="38100" dist="38100" dir="2700000" algn="tl">
                    <a:srgbClr val="000000">
                      <a:alpha val="43137"/>
                    </a:srgbClr>
                  </a:outerShdw>
                </a:effectLst>
              </a:rPr>
              <a:t>DEMO</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34</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326171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125349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projet et son but </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Interface Homme – Machine pour aider la créativité.</a:t>
            </a: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Times New Roman" panose="02020603050405020304" pitchFamily="18" charset="0"/>
              </a:rPr>
              <a:t>But : Faire imiter des données à une machine en dialoguant avec elle. (Information (dataset) + Caractéristique (label) =&gt; Artefact) </a:t>
            </a:r>
          </a:p>
        </p:txBody>
      </p:sp>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1599999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5</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Les neurones</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C4066BC0-9309-402D-B4C4-C97DD9A356C2}"/>
              </a:ext>
            </a:extLst>
          </p:cNvPr>
          <p:cNvPicPr>
            <a:picLocks noChangeAspect="1"/>
          </p:cNvPicPr>
          <p:nvPr/>
        </p:nvPicPr>
        <p:blipFill>
          <a:blip r:embed="rId3"/>
          <a:stretch>
            <a:fillRect/>
          </a:stretch>
        </p:blipFill>
        <p:spPr>
          <a:xfrm>
            <a:off x="1273824" y="2194888"/>
            <a:ext cx="8389964" cy="2312559"/>
          </a:xfrm>
          <a:prstGeom prst="rect">
            <a:avLst/>
          </a:prstGeom>
        </p:spPr>
      </p:pic>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3830652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6</a:t>
            </a:fld>
            <a:endParaRPr lang="fr-BE" dirty="0"/>
          </a:p>
        </p:txBody>
      </p:sp>
      <mc:AlternateContent xmlns:mc="http://schemas.openxmlformats.org/markup-compatibility/2006">
        <mc:Choice xmlns:a14="http://schemas.microsoft.com/office/drawing/2010/main" Requires="a14">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2232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perceptron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Entrée </a:t>
                </a:r>
                <a:r>
                  <a:rPr lang="fr-BE" sz="2400" dirty="0">
                    <a:solidFill>
                      <a:schemeClr val="accent1">
                        <a:lumMod val="50000"/>
                      </a:schemeClr>
                    </a:solidFill>
                    <a:latin typeface="Verdana" panose="020B0604030504040204" pitchFamily="34" charset="0"/>
                    <a:cs typeface="Times New Roman" panose="02020603050405020304" pitchFamily="18" charset="0"/>
                  </a:rPr>
                  <a:t>X</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Poids synaptiques W</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Biais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Fonction d’activation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nary>
                        <m:naryPr>
                          <m:chr m:val="∑"/>
                          <m:limLoc m:val="undOvr"/>
                          <m:grow m:val="on"/>
                          <m:ctrlPr>
                            <a:rPr lang="fr-BE" sz="2800" i="1" smtClean="0">
                              <a:solidFill>
                                <a:schemeClr val="accent1">
                                  <a:lumMod val="50000"/>
                                </a:schemeClr>
                              </a:solidFill>
                              <a:latin typeface="Cambria Math" panose="02040503050406030204" pitchFamily="18" charset="0"/>
                            </a:rPr>
                          </m:ctrlPr>
                        </m:naryPr>
                        <m:sub>
                          <m:r>
                            <a:rPr lang="fr-BE" sz="2800" i="1">
                              <a:solidFill>
                                <a:schemeClr val="accent1">
                                  <a:lumMod val="50000"/>
                                </a:schemeClr>
                              </a:solidFill>
                              <a:latin typeface="Cambria Math" panose="02040503050406030204" pitchFamily="18" charset="0"/>
                            </a:rPr>
                            <m:t>𝑖</m:t>
                          </m:r>
                          <m:r>
                            <a:rPr lang="fr-BE" sz="2800" i="1">
                              <a:solidFill>
                                <a:schemeClr val="accent1">
                                  <a:lumMod val="50000"/>
                                </a:schemeClr>
                              </a:solidFill>
                              <a:latin typeface="Cambria Math" panose="02040503050406030204" pitchFamily="18" charset="0"/>
                            </a:rPr>
                            <m:t>=1</m:t>
                          </m:r>
                        </m:sub>
                        <m:sup>
                          <m:r>
                            <a:rPr lang="fr-BE" sz="2800" i="1">
                              <a:solidFill>
                                <a:schemeClr val="accent1">
                                  <a:lumMod val="50000"/>
                                </a:schemeClr>
                              </a:solidFill>
                              <a:latin typeface="Cambria Math" panose="02040503050406030204" pitchFamily="18" charset="0"/>
                            </a:rPr>
                            <m:t>𝑛</m:t>
                          </m:r>
                        </m:sup>
                        <m:e>
                          <m:sSub>
                            <m:sSubPr>
                              <m:ctrlPr>
                                <a:rPr lang="fr-BE" sz="2800" i="1">
                                  <a:solidFill>
                                    <a:schemeClr val="accent1">
                                      <a:lumMod val="50000"/>
                                    </a:schemeClr>
                                  </a:solidFill>
                                  <a:latin typeface="Cambria Math" panose="02040503050406030204" pitchFamily="18" charset="0"/>
                                </a:rPr>
                              </m:ctrlPr>
                            </m:sSubPr>
                            <m:e>
                              <m:r>
                                <a:rPr lang="fr-BE" sz="2800" i="1">
                                  <a:solidFill>
                                    <a:schemeClr val="accent1">
                                      <a:lumMod val="50000"/>
                                    </a:schemeClr>
                                  </a:solidFill>
                                  <a:latin typeface="Cambria Math" panose="02040503050406030204" pitchFamily="18" charset="0"/>
                                </a:rPr>
                                <m:t>𝑤</m:t>
                              </m:r>
                            </m:e>
                            <m:sub>
                              <m:r>
                                <a:rPr lang="fr-BE" sz="2800" i="1">
                                  <a:solidFill>
                                    <a:schemeClr val="accent1">
                                      <a:lumMod val="50000"/>
                                    </a:schemeClr>
                                  </a:solidFill>
                                  <a:latin typeface="Cambria Math" panose="02040503050406030204" pitchFamily="18" charset="0"/>
                                </a:rPr>
                                <m:t>𝑖</m:t>
                              </m:r>
                            </m:sub>
                          </m:sSub>
                          <m:sSub>
                            <m:sSubPr>
                              <m:ctrlPr>
                                <a:rPr lang="fr-BE" sz="2800" i="1">
                                  <a:solidFill>
                                    <a:schemeClr val="accent1">
                                      <a:lumMod val="50000"/>
                                    </a:schemeClr>
                                  </a:solidFill>
                                  <a:latin typeface="Cambria Math" panose="02040503050406030204" pitchFamily="18" charset="0"/>
                                </a:rPr>
                              </m:ctrlPr>
                            </m:sSubPr>
                            <m:e>
                              <m:r>
                                <a:rPr lang="fr-BE" sz="2800" i="1">
                                  <a:solidFill>
                                    <a:schemeClr val="accent1">
                                      <a:lumMod val="50000"/>
                                    </a:schemeClr>
                                  </a:solidFill>
                                  <a:latin typeface="Cambria Math" panose="02040503050406030204" pitchFamily="18" charset="0"/>
                                </a:rPr>
                                <m:t>𝑥</m:t>
                              </m:r>
                            </m:e>
                            <m:sub>
                              <m:r>
                                <a:rPr lang="fr-BE" sz="2800" i="1">
                                  <a:solidFill>
                                    <a:schemeClr val="accent1">
                                      <a:lumMod val="50000"/>
                                    </a:schemeClr>
                                  </a:solidFill>
                                  <a:latin typeface="Cambria Math" panose="02040503050406030204" pitchFamily="18" charset="0"/>
                                </a:rPr>
                                <m:t>𝑖</m:t>
                              </m:r>
                            </m:sub>
                          </m:sSub>
                        </m:e>
                      </m:nary>
                      <m:r>
                        <a:rPr lang="fr-BE" sz="2800" i="1">
                          <a:solidFill>
                            <a:schemeClr val="accent1">
                              <a:lumMod val="50000"/>
                            </a:schemeClr>
                          </a:solidFill>
                          <a:latin typeface="Cambria Math" panose="02040503050406030204" pitchFamily="18" charset="0"/>
                        </a:rPr>
                        <m:t>+</m:t>
                      </m:r>
                      <m:r>
                        <a:rPr lang="fr-BE" sz="2800" i="1">
                          <a:solidFill>
                            <a:schemeClr val="accent1">
                              <a:lumMod val="50000"/>
                            </a:schemeClr>
                          </a:solidFill>
                          <a:latin typeface="Cambria Math" panose="02040503050406030204" pitchFamily="18" charset="0"/>
                        </a:rPr>
                        <m:t>𝑏</m:t>
                      </m:r>
                    </m:oMath>
                  </m:oMathPara>
                </a14:m>
                <a:endParaRPr lang="fr-BE" altLang="fr-FR" sz="28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p:txBody>
          </p:sp>
        </mc:Choice>
        <mc:Fallback>
          <p:sp>
            <p:nvSpPr>
              <p:cNvPr id="10" name="Rectangle 64">
                <a:extLst>
                  <a:ext uri="{FF2B5EF4-FFF2-40B4-BE49-F238E27FC236}">
                    <a16:creationId xmlns:a16="http://schemas.microsoft.com/office/drawing/2014/main" id="{C2C992F5-5F97-4F09-BC3B-F0334C5BF37A}"/>
                  </a:ext>
                </a:extLst>
              </p:cNvPr>
              <p:cNvSpPr>
                <a:spLocks noRot="1" noChangeAspect="1" noMove="1" noResize="1" noEditPoints="1" noAdjustHandles="1" noChangeArrowheads="1" noChangeShapeType="1" noTextEdit="1"/>
              </p:cNvSpPr>
              <p:nvPr/>
            </p:nvSpPr>
            <p:spPr bwMode="auto">
              <a:xfrm>
                <a:off x="781438" y="1510803"/>
                <a:ext cx="10629122" cy="4223207"/>
              </a:xfrm>
              <a:prstGeom prst="rect">
                <a:avLst/>
              </a:prstGeom>
              <a:blipFill>
                <a:blip r:embed="rId3"/>
                <a:stretch>
                  <a:fillRect l="-917" t="-115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pic>
        <p:nvPicPr>
          <p:cNvPr id="6" name="Image 5">
            <a:extLst>
              <a:ext uri="{FF2B5EF4-FFF2-40B4-BE49-F238E27FC236}">
                <a16:creationId xmlns:a16="http://schemas.microsoft.com/office/drawing/2014/main" id="{19598E86-C301-4C5D-A60F-A780CCFA4957}"/>
              </a:ext>
            </a:extLst>
          </p:cNvPr>
          <p:cNvPicPr>
            <a:picLocks noChangeAspect="1"/>
          </p:cNvPicPr>
          <p:nvPr/>
        </p:nvPicPr>
        <p:blipFill>
          <a:blip r:embed="rId4"/>
          <a:stretch>
            <a:fillRect/>
          </a:stretch>
        </p:blipFill>
        <p:spPr>
          <a:xfrm>
            <a:off x="5014912" y="793311"/>
            <a:ext cx="6276975" cy="3476625"/>
          </a:xfrm>
          <a:prstGeom prst="rect">
            <a:avLst/>
          </a:prstGeom>
        </p:spPr>
      </p:pic>
    </p:spTree>
    <p:extLst>
      <p:ext uri="{BB962C8B-B14F-4D97-AF65-F5344CB8AC3E}">
        <p14:creationId xmlns:p14="http://schemas.microsoft.com/office/powerpoint/2010/main" val="2507883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7</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réseau de neurones</a:t>
            </a:r>
          </a:p>
          <a:p>
            <a:pPr marL="285750" lvl="0" indent="-285750" eaLnBrk="0" fontAlgn="base" hangingPunct="0">
              <a:spcBef>
                <a:spcPct val="0"/>
              </a:spcBef>
              <a:spcAft>
                <a:spcPct val="0"/>
              </a:spcAft>
              <a:buFont typeface="Wingdings" panose="05000000000000000000" pitchFamily="2" charset="2"/>
              <a:buChar char="q"/>
            </a:pPr>
            <a:endParaRPr lang="fr-BE" altLang="fr-FR" sz="10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1"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   Feedforward				       Back Propagation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13524D21-1FDA-4BC2-A63A-183B93BF92A9}"/>
              </a:ext>
            </a:extLst>
          </p:cNvPr>
          <p:cNvPicPr>
            <a:picLocks noChangeAspect="1"/>
          </p:cNvPicPr>
          <p:nvPr/>
        </p:nvPicPr>
        <p:blipFill>
          <a:blip r:embed="rId3"/>
          <a:stretch>
            <a:fillRect/>
          </a:stretch>
        </p:blipFill>
        <p:spPr>
          <a:xfrm>
            <a:off x="1596580" y="2609722"/>
            <a:ext cx="3984573" cy="2645441"/>
          </a:xfrm>
          <a:prstGeom prst="rect">
            <a:avLst/>
          </a:prstGeom>
        </p:spPr>
      </p:pic>
      <p:pic>
        <p:nvPicPr>
          <p:cNvPr id="12" name="Image 11">
            <a:extLst>
              <a:ext uri="{FF2B5EF4-FFF2-40B4-BE49-F238E27FC236}">
                <a16:creationId xmlns:a16="http://schemas.microsoft.com/office/drawing/2014/main" id="{7D83104F-96E9-494E-871B-7CACFC80308E}"/>
              </a:ext>
            </a:extLst>
          </p:cNvPr>
          <p:cNvPicPr>
            <a:picLocks noChangeAspect="1"/>
          </p:cNvPicPr>
          <p:nvPr/>
        </p:nvPicPr>
        <p:blipFill>
          <a:blip r:embed="rId3"/>
          <a:stretch>
            <a:fillRect/>
          </a:stretch>
        </p:blipFill>
        <p:spPr>
          <a:xfrm>
            <a:off x="6705075" y="2625158"/>
            <a:ext cx="3970448" cy="2636063"/>
          </a:xfrm>
          <a:prstGeom prst="rect">
            <a:avLst/>
          </a:prstGeom>
        </p:spPr>
      </p:pic>
      <p:cxnSp>
        <p:nvCxnSpPr>
          <p:cNvPr id="5" name="Connecteur : en arc 4">
            <a:extLst>
              <a:ext uri="{FF2B5EF4-FFF2-40B4-BE49-F238E27FC236}">
                <a16:creationId xmlns:a16="http://schemas.microsoft.com/office/drawing/2014/main" id="{B184629E-444E-4617-B5C9-26AD2D2CEE22}"/>
              </a:ext>
            </a:extLst>
          </p:cNvPr>
          <p:cNvCxnSpPr/>
          <p:nvPr/>
        </p:nvCxnSpPr>
        <p:spPr>
          <a:xfrm rot="10800000" flipV="1">
            <a:off x="8957965" y="3912597"/>
            <a:ext cx="978946" cy="618673"/>
          </a:xfrm>
          <a:prstGeom prst="curvedConnector3">
            <a:avLst>
              <a:gd name="adj1" fmla="val 4011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FF543A9F-57CD-4E1F-BA2F-7918A7FC209D}"/>
              </a:ext>
            </a:extLst>
          </p:cNvPr>
          <p:cNvSpPr txBox="1"/>
          <p:nvPr/>
        </p:nvSpPr>
        <p:spPr>
          <a:xfrm>
            <a:off x="9312676" y="4531271"/>
            <a:ext cx="2423604" cy="646331"/>
          </a:xfrm>
          <a:prstGeom prst="rect">
            <a:avLst/>
          </a:prstGeom>
          <a:noFill/>
        </p:spPr>
        <p:txBody>
          <a:bodyPr wrap="square" rtlCol="0">
            <a:spAutoFit/>
          </a:bodyPr>
          <a:lstStyle/>
          <a:p>
            <a:r>
              <a:rPr lang="fr-BE" dirty="0">
                <a:solidFill>
                  <a:schemeClr val="accent1">
                    <a:lumMod val="50000"/>
                  </a:schemeClr>
                </a:solidFill>
                <a:latin typeface="Verdana" panose="020B0604030504040204" pitchFamily="34" charset="0"/>
                <a:cs typeface="Times New Roman" panose="02020603050405020304" pitchFamily="18" charset="0"/>
              </a:rPr>
              <a:t>Rétropropagation</a:t>
            </a:r>
          </a:p>
          <a:p>
            <a:r>
              <a:rPr lang="fr-BE" dirty="0">
                <a:solidFill>
                  <a:schemeClr val="accent1">
                    <a:lumMod val="50000"/>
                  </a:schemeClr>
                </a:solidFill>
                <a:latin typeface="Verdana" panose="020B0604030504040204" pitchFamily="34" charset="0"/>
                <a:cs typeface="Times New Roman" panose="02020603050405020304" pitchFamily="18" charset="0"/>
              </a:rPr>
              <a:t>du gradient</a:t>
            </a:r>
            <a:endParaRPr lang="fr-BE" dirty="0"/>
          </a:p>
        </p:txBody>
      </p:sp>
      <p:sp>
        <p:nvSpPr>
          <p:cNvPr id="3" name="Flèche : droite 2">
            <a:extLst>
              <a:ext uri="{FF2B5EF4-FFF2-40B4-BE49-F238E27FC236}">
                <a16:creationId xmlns:a16="http://schemas.microsoft.com/office/drawing/2014/main" id="{5D26380F-D144-4560-942A-EC8012B6BDEA}"/>
              </a:ext>
            </a:extLst>
          </p:cNvPr>
          <p:cNvSpPr/>
          <p:nvPr/>
        </p:nvSpPr>
        <p:spPr>
          <a:xfrm>
            <a:off x="2658140" y="5255163"/>
            <a:ext cx="2137144" cy="4332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dirty="0"/>
              <a:t>Information</a:t>
            </a:r>
          </a:p>
        </p:txBody>
      </p:sp>
    </p:spTree>
    <p:extLst>
      <p:ext uri="{BB962C8B-B14F-4D97-AF65-F5344CB8AC3E}">
        <p14:creationId xmlns:p14="http://schemas.microsoft.com/office/powerpoint/2010/main" val="1001556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8</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=&gt; 2 types : linéaire et non linéaire</a:t>
            </a:r>
          </a:p>
        </p:txBody>
      </p:sp>
      <p:pic>
        <p:nvPicPr>
          <p:cNvPr id="2" name="Image 1">
            <a:extLst>
              <a:ext uri="{FF2B5EF4-FFF2-40B4-BE49-F238E27FC236}">
                <a16:creationId xmlns:a16="http://schemas.microsoft.com/office/drawing/2014/main" id="{08A56EC9-7F81-4A39-9534-40C8EA094120}"/>
              </a:ext>
            </a:extLst>
          </p:cNvPr>
          <p:cNvPicPr>
            <a:picLocks noChangeAspect="1"/>
          </p:cNvPicPr>
          <p:nvPr/>
        </p:nvPicPr>
        <p:blipFill>
          <a:blip r:embed="rId3"/>
          <a:stretch>
            <a:fillRect/>
          </a:stretch>
        </p:blipFill>
        <p:spPr>
          <a:xfrm>
            <a:off x="3737012" y="3108024"/>
            <a:ext cx="4836459" cy="2816353"/>
          </a:xfrm>
          <a:prstGeom prst="rect">
            <a:avLst/>
          </a:prstGeom>
        </p:spPr>
      </p:pic>
      <p:sp>
        <p:nvSpPr>
          <p:cNvPr id="17" name="ZoneTexte 16">
            <a:extLst>
              <a:ext uri="{FF2B5EF4-FFF2-40B4-BE49-F238E27FC236}">
                <a16:creationId xmlns:a16="http://schemas.microsoft.com/office/drawing/2014/main" id="{99BA7837-C9E2-41C8-97A6-BE329BABFE15}"/>
              </a:ext>
            </a:extLst>
          </p:cNvPr>
          <p:cNvSpPr txBox="1"/>
          <p:nvPr/>
        </p:nvSpPr>
        <p:spPr>
          <a:xfrm>
            <a:off x="4558369" y="2599650"/>
            <a:ext cx="3296451" cy="769441"/>
          </a:xfrm>
          <a:prstGeom prst="rect">
            <a:avLst/>
          </a:prstGeom>
          <a:noFill/>
        </p:spPr>
        <p:txBody>
          <a:bodyPr wrap="square" rtlCol="0">
            <a:spAutoFit/>
          </a:bodyPr>
          <a:lstStyle/>
          <a:p>
            <a:r>
              <a:rPr lang="fr-BE" sz="4400" dirty="0">
                <a:solidFill>
                  <a:schemeClr val="accent1">
                    <a:lumMod val="50000"/>
                  </a:schemeClr>
                </a:solidFill>
              </a:rPr>
              <a:t>Linéaire</a:t>
            </a:r>
          </a:p>
        </p:txBody>
      </p:sp>
    </p:spTree>
    <p:extLst>
      <p:ext uri="{BB962C8B-B14F-4D97-AF65-F5344CB8AC3E}">
        <p14:creationId xmlns:p14="http://schemas.microsoft.com/office/powerpoint/2010/main" val="1405107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9</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=&gt; 2 types : linéaire et non linéaire</a:t>
            </a:r>
          </a:p>
        </p:txBody>
      </p:sp>
      <p:pic>
        <p:nvPicPr>
          <p:cNvPr id="12" name="Image 11">
            <a:extLst>
              <a:ext uri="{FF2B5EF4-FFF2-40B4-BE49-F238E27FC236}">
                <a16:creationId xmlns:a16="http://schemas.microsoft.com/office/drawing/2014/main" id="{515FCD86-00F9-4B29-9F76-41E02490605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700631" y="2312897"/>
            <a:ext cx="3344283" cy="2182033"/>
          </a:xfrm>
          <a:prstGeom prst="rect">
            <a:avLst/>
          </a:prstGeom>
          <a:noFill/>
          <a:ln>
            <a:noFill/>
          </a:ln>
        </p:spPr>
      </p:pic>
      <p:pic>
        <p:nvPicPr>
          <p:cNvPr id="13" name="Image 12">
            <a:extLst>
              <a:ext uri="{FF2B5EF4-FFF2-40B4-BE49-F238E27FC236}">
                <a16:creationId xmlns:a16="http://schemas.microsoft.com/office/drawing/2014/main" id="{45EB4AC6-7A8A-4C6C-BAC2-EFE8488AEB3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626929" y="2939276"/>
            <a:ext cx="5149325" cy="2677816"/>
          </a:xfrm>
          <a:prstGeom prst="rect">
            <a:avLst/>
          </a:prstGeom>
          <a:noFill/>
          <a:ln>
            <a:noFill/>
          </a:ln>
        </p:spPr>
      </p:pic>
      <p:sp>
        <p:nvSpPr>
          <p:cNvPr id="3" name="Flèche : virage 2">
            <a:extLst>
              <a:ext uri="{FF2B5EF4-FFF2-40B4-BE49-F238E27FC236}">
                <a16:creationId xmlns:a16="http://schemas.microsoft.com/office/drawing/2014/main" id="{1D918AAC-FB72-4759-9993-5A515AF3353A}"/>
              </a:ext>
            </a:extLst>
          </p:cNvPr>
          <p:cNvSpPr/>
          <p:nvPr/>
        </p:nvSpPr>
        <p:spPr>
          <a:xfrm flipV="1">
            <a:off x="5521689" y="4367785"/>
            <a:ext cx="989703" cy="80276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solidFill>
                <a:schemeClr val="tx1"/>
              </a:solidFill>
            </a:endParaRPr>
          </a:p>
        </p:txBody>
      </p:sp>
      <p:sp>
        <p:nvSpPr>
          <p:cNvPr id="5" name="ZoneTexte 4">
            <a:extLst>
              <a:ext uri="{FF2B5EF4-FFF2-40B4-BE49-F238E27FC236}">
                <a16:creationId xmlns:a16="http://schemas.microsoft.com/office/drawing/2014/main" id="{910E594F-46B0-4A54-89B3-F818D5499A7E}"/>
              </a:ext>
            </a:extLst>
          </p:cNvPr>
          <p:cNvSpPr txBox="1"/>
          <p:nvPr/>
        </p:nvSpPr>
        <p:spPr>
          <a:xfrm>
            <a:off x="4158598" y="2528349"/>
            <a:ext cx="1041251" cy="584775"/>
          </a:xfrm>
          <a:prstGeom prst="rect">
            <a:avLst/>
          </a:prstGeom>
          <a:noFill/>
        </p:spPr>
        <p:txBody>
          <a:bodyPr wrap="square" rtlCol="0">
            <a:spAutoFit/>
          </a:bodyPr>
          <a:lstStyle/>
          <a:p>
            <a:r>
              <a:rPr lang="fr-BE" sz="3200" dirty="0" err="1"/>
              <a:t>ReLU</a:t>
            </a:r>
            <a:endParaRPr lang="fr-BE" sz="3200" dirty="0"/>
          </a:p>
        </p:txBody>
      </p:sp>
      <p:sp>
        <p:nvSpPr>
          <p:cNvPr id="14" name="ZoneTexte 13">
            <a:extLst>
              <a:ext uri="{FF2B5EF4-FFF2-40B4-BE49-F238E27FC236}">
                <a16:creationId xmlns:a16="http://schemas.microsoft.com/office/drawing/2014/main" id="{F867AB9D-E5F9-445A-9FFA-7565F8CD9961}"/>
              </a:ext>
            </a:extLst>
          </p:cNvPr>
          <p:cNvSpPr txBox="1"/>
          <p:nvPr/>
        </p:nvSpPr>
        <p:spPr>
          <a:xfrm>
            <a:off x="7044914" y="3167339"/>
            <a:ext cx="2402524" cy="584775"/>
          </a:xfrm>
          <a:prstGeom prst="rect">
            <a:avLst/>
          </a:prstGeom>
          <a:noFill/>
        </p:spPr>
        <p:txBody>
          <a:bodyPr wrap="square" rtlCol="0">
            <a:spAutoFit/>
          </a:bodyPr>
          <a:lstStyle/>
          <a:p>
            <a:r>
              <a:rPr lang="fr-BE" sz="3200" dirty="0" err="1"/>
              <a:t>LeakyReLU</a:t>
            </a:r>
            <a:endParaRPr lang="fr-BE" sz="3200" dirty="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4D29E78-C997-44C4-B870-036A080C34EC}"/>
                  </a:ext>
                </a:extLst>
              </p:cNvPr>
              <p:cNvSpPr/>
              <p:nvPr/>
            </p:nvSpPr>
            <p:spPr>
              <a:xfrm>
                <a:off x="3871840" y="3567601"/>
                <a:ext cx="2964081" cy="523220"/>
              </a:xfrm>
              <a:prstGeom prst="rect">
                <a:avLst/>
              </a:prstGeom>
            </p:spPr>
            <p:txBody>
              <a:bodyPr wrap="none">
                <a:spAutoFit/>
              </a:bodyPr>
              <a:lstStyle/>
              <a:p>
                <a14:m>
                  <m:oMath xmlns:m="http://schemas.openxmlformats.org/officeDocument/2006/math">
                    <m:r>
                      <a:rPr lang="fr-BE" sz="2800" i="1">
                        <a:latin typeface="Cambria Math" panose="02040503050406030204" pitchFamily="18" charset="0"/>
                        <a:ea typeface="Times New Roman" panose="02020603050405020304" pitchFamily="18" charset="0"/>
                        <a:cs typeface="Times New Roman" panose="02020603050405020304" pitchFamily="18" charset="0"/>
                      </a:rPr>
                      <m:t>𝑓</m:t>
                    </m:r>
                    <m:d>
                      <m:dPr>
                        <m:ctrlPr>
                          <a:rPr lang="fr-BE" sz="2800" i="1">
                            <a:effectLst/>
                            <a:latin typeface="Cambria Math" panose="02040503050406030204" pitchFamily="18" charset="0"/>
                          </a:rPr>
                        </m:ctrlPr>
                      </m:dPr>
                      <m:e>
                        <m:r>
                          <a:rPr lang="fr-BE" sz="2800" i="1">
                            <a:latin typeface="Cambria Math" panose="02040503050406030204" pitchFamily="18" charset="0"/>
                            <a:ea typeface="Times New Roman" panose="02020603050405020304" pitchFamily="18" charset="0"/>
                            <a:cs typeface="Times New Roman" panose="02020603050405020304" pitchFamily="18" charset="0"/>
                          </a:rPr>
                          <m:t>𝑥</m:t>
                        </m:r>
                      </m:e>
                    </m:d>
                    <m:r>
                      <a:rPr lang="fr-BE" sz="2800" i="1">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fr-BE" sz="2800">
                        <a:latin typeface="Cambria Math" panose="02040503050406030204" pitchFamily="18" charset="0"/>
                        <a:ea typeface="Times New Roman" panose="02020603050405020304" pitchFamily="18" charset="0"/>
                        <a:cs typeface="Times New Roman" panose="02020603050405020304" pitchFamily="18" charset="0"/>
                      </a:rPr>
                      <m:t>max</m:t>
                    </m:r>
                    <m:r>
                      <a:rPr lang="fr-BE" sz="2800">
                        <a:latin typeface="Cambria Math" panose="02040503050406030204" pitchFamily="18" charset="0"/>
                        <a:ea typeface="Times New Roman" panose="02020603050405020304" pitchFamily="18" charset="0"/>
                        <a:cs typeface="Times New Roman" panose="02020603050405020304" pitchFamily="18" charset="0"/>
                      </a:rPr>
                      <m:t>⁡</m:t>
                    </m:r>
                    <m:r>
                      <a:rPr lang="fr-BE" sz="2800" i="1">
                        <a:latin typeface="Cambria Math" panose="02040503050406030204" pitchFamily="18" charset="0"/>
                        <a:ea typeface="Times New Roman" panose="02020603050405020304" pitchFamily="18" charset="0"/>
                        <a:cs typeface="Times New Roman" panose="02020603050405020304" pitchFamily="18" charset="0"/>
                      </a:rPr>
                      <m:t>(0,</m:t>
                    </m:r>
                    <m:r>
                      <a:rPr lang="fr-BE" sz="2800" i="1">
                        <a:latin typeface="Cambria Math" panose="02040503050406030204" pitchFamily="18" charset="0"/>
                        <a:ea typeface="Times New Roman" panose="02020603050405020304" pitchFamily="18" charset="0"/>
                        <a:cs typeface="Times New Roman" panose="02020603050405020304" pitchFamily="18" charset="0"/>
                      </a:rPr>
                      <m:t>𝑥</m:t>
                    </m:r>
                    <m:r>
                      <a:rPr lang="fr-BE" sz="2800" i="1">
                        <a:latin typeface="Cambria Math" panose="02040503050406030204" pitchFamily="18" charset="0"/>
                        <a:ea typeface="Times New Roman" panose="02020603050405020304" pitchFamily="18" charset="0"/>
                        <a:cs typeface="Times New Roman" panose="02020603050405020304" pitchFamily="18" charset="0"/>
                      </a:rPr>
                      <m:t>)</m:t>
                    </m:r>
                  </m:oMath>
                </a14:m>
                <a:r>
                  <a:rPr lang="fr-BE" sz="2800" dirty="0">
                    <a:latin typeface="Verdana" panose="020B0604030504040204" pitchFamily="34" charset="0"/>
                    <a:ea typeface="Times New Roman" panose="02020603050405020304" pitchFamily="18" charset="0"/>
                    <a:cs typeface="Times New Roman" panose="02020603050405020304" pitchFamily="18" charset="0"/>
                  </a:rPr>
                  <a:t> </a:t>
                </a:r>
                <a:endParaRPr lang="fr-BE" sz="2800" dirty="0"/>
              </a:p>
            </p:txBody>
          </p:sp>
        </mc:Choice>
        <mc:Fallback xmlns="">
          <p:sp>
            <p:nvSpPr>
              <p:cNvPr id="7" name="Rectangle 6">
                <a:extLst>
                  <a:ext uri="{FF2B5EF4-FFF2-40B4-BE49-F238E27FC236}">
                    <a16:creationId xmlns:a16="http://schemas.microsoft.com/office/drawing/2014/main" id="{34D29E78-C997-44C4-B870-036A080C34EC}"/>
                  </a:ext>
                </a:extLst>
              </p:cNvPr>
              <p:cNvSpPr>
                <a:spLocks noRot="1" noChangeAspect="1" noMove="1" noResize="1" noEditPoints="1" noAdjustHandles="1" noChangeArrowheads="1" noChangeShapeType="1" noTextEdit="1"/>
              </p:cNvSpPr>
              <p:nvPr/>
            </p:nvSpPr>
            <p:spPr>
              <a:xfrm>
                <a:off x="3871840" y="3567601"/>
                <a:ext cx="2964081" cy="523220"/>
              </a:xfrm>
              <a:prstGeom prst="rect">
                <a:avLst/>
              </a:prstGeom>
              <a:blipFill>
                <a:blip r:embed="rId5"/>
                <a:stretch>
                  <a:fillRect/>
                </a:stretch>
              </a:blipFill>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8ABF733-48B8-431B-91FA-C5440A9B67BA}"/>
                  </a:ext>
                </a:extLst>
              </p:cNvPr>
              <p:cNvSpPr/>
              <p:nvPr/>
            </p:nvSpPr>
            <p:spPr>
              <a:xfrm>
                <a:off x="7414059" y="4537605"/>
                <a:ext cx="40472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fr-BE" sz="2800" i="1" smtClean="0">
                              <a:latin typeface="Cambria Math" panose="02040503050406030204" pitchFamily="18" charset="0"/>
                            </a:rPr>
                          </m:ctrlPr>
                        </m:dPr>
                        <m:e>
                          <m:r>
                            <a:rPr lang="fr-BE" sz="2800" i="1">
                              <a:latin typeface="Cambria Math" panose="02040503050406030204" pitchFamily="18" charset="0"/>
                            </a:rPr>
                            <m:t>𝑓</m:t>
                          </m:r>
                          <m:d>
                            <m:dPr>
                              <m:ctrlPr>
                                <a:rPr lang="fr-BE" sz="2800" i="1">
                                  <a:latin typeface="Cambria Math" panose="02040503050406030204" pitchFamily="18" charset="0"/>
                                </a:rPr>
                              </m:ctrlPr>
                            </m:dPr>
                            <m:e>
                              <m:r>
                                <a:rPr lang="fr-BE" sz="2800" i="1">
                                  <a:latin typeface="Cambria Math" panose="02040503050406030204" pitchFamily="18" charset="0"/>
                                </a:rPr>
                                <m:t>𝑥</m:t>
                              </m:r>
                            </m:e>
                          </m:d>
                          <m:r>
                            <a:rPr lang="fr-BE" sz="2800" i="0">
                              <a:latin typeface="Cambria Math" panose="02040503050406030204" pitchFamily="18" charset="0"/>
                            </a:rPr>
                            <m:t>=</m:t>
                          </m:r>
                          <m:r>
                            <m:rPr>
                              <m:sty m:val="p"/>
                            </m:rPr>
                            <a:rPr lang="fr-BE" sz="2800" i="0">
                              <a:latin typeface="Cambria Math" panose="02040503050406030204" pitchFamily="18" charset="0"/>
                            </a:rPr>
                            <m:t>ma</m:t>
                          </m:r>
                          <m:func>
                            <m:funcPr>
                              <m:ctrlPr>
                                <a:rPr lang="fr-BE" sz="2800" i="1">
                                  <a:latin typeface="Cambria Math" panose="02040503050406030204" pitchFamily="18" charset="0"/>
                                </a:rPr>
                              </m:ctrlPr>
                            </m:funcPr>
                            <m:fName>
                              <m:r>
                                <m:rPr>
                                  <m:sty m:val="p"/>
                                </m:rPr>
                                <a:rPr lang="fr-BE" sz="2800" i="0">
                                  <a:latin typeface="Cambria Math" panose="02040503050406030204" pitchFamily="18" charset="0"/>
                                </a:rPr>
                                <m:t>x</m:t>
                              </m:r>
                            </m:fName>
                            <m:e>
                              <m:r>
                                <a:rPr lang="fr-BE" sz="2800" i="0">
                                  <a:latin typeface="Cambria Math" panose="02040503050406030204" pitchFamily="18" charset="0"/>
                                </a:rPr>
                                <m:t>(</m:t>
                              </m:r>
                            </m:e>
                          </m:func>
                          <m:r>
                            <m:rPr>
                              <m:sty m:val="p"/>
                            </m:rPr>
                            <a:rPr lang="fr-BE" sz="2800" b="0" i="0" smtClean="0">
                              <a:latin typeface="Cambria Math" panose="02040503050406030204" pitchFamily="18" charset="0"/>
                            </a:rPr>
                            <m:t>pente</m:t>
                          </m:r>
                          <m:r>
                            <a:rPr lang="fr-BE" sz="2800" b="0" i="1" smtClean="0">
                              <a:latin typeface="Cambria Math" panose="02040503050406030204" pitchFamily="18" charset="0"/>
                            </a:rPr>
                            <m:t>.</m:t>
                          </m:r>
                          <m:r>
                            <a:rPr lang="fr-BE" sz="2800" i="1">
                              <a:latin typeface="Cambria Math" panose="02040503050406030204" pitchFamily="18" charset="0"/>
                            </a:rPr>
                            <m:t>𝑥</m:t>
                          </m:r>
                          <m:r>
                            <a:rPr lang="fr-BE" sz="2800" i="0">
                              <a:latin typeface="Cambria Math" panose="02040503050406030204" pitchFamily="18" charset="0"/>
                            </a:rPr>
                            <m:t>,</m:t>
                          </m:r>
                          <m:r>
                            <a:rPr lang="fr-BE" sz="2800" i="1">
                              <a:latin typeface="Cambria Math" panose="02040503050406030204" pitchFamily="18" charset="0"/>
                            </a:rPr>
                            <m:t>𝑥</m:t>
                          </m:r>
                        </m:e>
                      </m:d>
                    </m:oMath>
                  </m:oMathPara>
                </a14:m>
                <a:endParaRPr lang="fr-BE" sz="2800" dirty="0"/>
              </a:p>
            </p:txBody>
          </p:sp>
        </mc:Choice>
        <mc:Fallback xmlns="">
          <p:sp>
            <p:nvSpPr>
              <p:cNvPr id="8" name="Rectangle 7">
                <a:extLst>
                  <a:ext uri="{FF2B5EF4-FFF2-40B4-BE49-F238E27FC236}">
                    <a16:creationId xmlns:a16="http://schemas.microsoft.com/office/drawing/2014/main" id="{78ABF733-48B8-431B-91FA-C5440A9B67BA}"/>
                  </a:ext>
                </a:extLst>
              </p:cNvPr>
              <p:cNvSpPr>
                <a:spLocks noRot="1" noChangeAspect="1" noMove="1" noResize="1" noEditPoints="1" noAdjustHandles="1" noChangeArrowheads="1" noChangeShapeType="1" noTextEdit="1"/>
              </p:cNvSpPr>
              <p:nvPr/>
            </p:nvSpPr>
            <p:spPr>
              <a:xfrm>
                <a:off x="7414059" y="4537605"/>
                <a:ext cx="4047262" cy="523220"/>
              </a:xfrm>
              <a:prstGeom prst="rect">
                <a:avLst/>
              </a:prstGeom>
              <a:blipFill>
                <a:blip r:embed="rId6"/>
                <a:stretch>
                  <a:fillRect/>
                </a:stretch>
              </a:blipFill>
            </p:spPr>
            <p:txBody>
              <a:bodyPr/>
              <a:lstStyle/>
              <a:p>
                <a:r>
                  <a:rPr lang="fr-BE">
                    <a:noFill/>
                  </a:rPr>
                  <a:t> </a:t>
                </a:r>
              </a:p>
            </p:txBody>
          </p:sp>
        </mc:Fallback>
      </mc:AlternateContent>
      <p:pic>
        <p:nvPicPr>
          <p:cNvPr id="16" name="Image 15">
            <a:extLst>
              <a:ext uri="{FF2B5EF4-FFF2-40B4-BE49-F238E27FC236}">
                <a16:creationId xmlns:a16="http://schemas.microsoft.com/office/drawing/2014/main" id="{2FA8B62F-1510-4F1D-8087-BBB0BE084C54}"/>
              </a:ext>
            </a:extLst>
          </p:cNvPr>
          <p:cNvPicPr/>
          <p:nvPr/>
        </p:nvPicPr>
        <p:blipFill>
          <a:blip r:embed="rId7"/>
          <a:stretch>
            <a:fillRect/>
          </a:stretch>
        </p:blipFill>
        <p:spPr>
          <a:xfrm>
            <a:off x="157065" y="2526227"/>
            <a:ext cx="3792541" cy="3175317"/>
          </a:xfrm>
          <a:prstGeom prst="rect">
            <a:avLst/>
          </a:prstGeom>
        </p:spPr>
      </p:pic>
      <p:sp>
        <p:nvSpPr>
          <p:cNvPr id="17" name="ZoneTexte 16">
            <a:extLst>
              <a:ext uri="{FF2B5EF4-FFF2-40B4-BE49-F238E27FC236}">
                <a16:creationId xmlns:a16="http://schemas.microsoft.com/office/drawing/2014/main" id="{B75B71DF-AFF4-4AB3-BD13-997B6072D7C5}"/>
              </a:ext>
            </a:extLst>
          </p:cNvPr>
          <p:cNvSpPr txBox="1"/>
          <p:nvPr/>
        </p:nvSpPr>
        <p:spPr>
          <a:xfrm>
            <a:off x="502682" y="2819138"/>
            <a:ext cx="1041251" cy="584775"/>
          </a:xfrm>
          <a:prstGeom prst="rect">
            <a:avLst/>
          </a:prstGeom>
          <a:noFill/>
        </p:spPr>
        <p:txBody>
          <a:bodyPr wrap="square" rtlCol="0">
            <a:spAutoFit/>
          </a:bodyPr>
          <a:lstStyle/>
          <a:p>
            <a:r>
              <a:rPr lang="fr-BE" sz="3200" dirty="0" err="1"/>
              <a:t>tanh</a:t>
            </a:r>
            <a:endParaRPr lang="fr-BE" sz="3200" dirty="0"/>
          </a:p>
        </p:txBody>
      </p:sp>
      <p:sp>
        <p:nvSpPr>
          <p:cNvPr id="18" name="ZoneTexte 17">
            <a:extLst>
              <a:ext uri="{FF2B5EF4-FFF2-40B4-BE49-F238E27FC236}">
                <a16:creationId xmlns:a16="http://schemas.microsoft.com/office/drawing/2014/main" id="{20FB640E-BC14-4C84-B884-F6CF42DFEDAB}"/>
              </a:ext>
            </a:extLst>
          </p:cNvPr>
          <p:cNvSpPr txBox="1"/>
          <p:nvPr/>
        </p:nvSpPr>
        <p:spPr>
          <a:xfrm>
            <a:off x="6835921" y="1054358"/>
            <a:ext cx="3296451" cy="769441"/>
          </a:xfrm>
          <a:prstGeom prst="rect">
            <a:avLst/>
          </a:prstGeom>
          <a:noFill/>
        </p:spPr>
        <p:txBody>
          <a:bodyPr wrap="square" rtlCol="0">
            <a:spAutoFit/>
          </a:bodyPr>
          <a:lstStyle/>
          <a:p>
            <a:r>
              <a:rPr lang="fr-BE" sz="4400" dirty="0">
                <a:solidFill>
                  <a:schemeClr val="accent1">
                    <a:lumMod val="50000"/>
                  </a:schemeClr>
                </a:solidFill>
              </a:rPr>
              <a:t>Non linéaire</a:t>
            </a:r>
          </a:p>
        </p:txBody>
      </p:sp>
    </p:spTree>
    <p:extLst>
      <p:ext uri="{BB962C8B-B14F-4D97-AF65-F5344CB8AC3E}">
        <p14:creationId xmlns:p14="http://schemas.microsoft.com/office/powerpoint/2010/main" val="304684105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1802</TotalTime>
  <Words>1737</Words>
  <Application>Microsoft Office PowerPoint</Application>
  <PresentationFormat>Grand écran</PresentationFormat>
  <Paragraphs>562</Paragraphs>
  <Slides>34</Slides>
  <Notes>13</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34</vt:i4>
      </vt:variant>
    </vt:vector>
  </HeadingPairs>
  <TitlesOfParts>
    <vt:vector size="42" baseType="lpstr">
      <vt:lpstr>Arial</vt:lpstr>
      <vt:lpstr>Calibri</vt:lpstr>
      <vt:lpstr>Calibri Light</vt:lpstr>
      <vt:lpstr>Cambria Math</vt:lpstr>
      <vt:lpstr>Symbol</vt:lpstr>
      <vt:lpstr>Verdana</vt:lpstr>
      <vt:lpstr>Wingdings</vt:lpstr>
      <vt:lpstr>Thème Office</vt:lpstr>
      <vt:lpstr>Apprendre à collaborer  par le langage et la vision</vt:lpstr>
      <vt:lpstr>Plan de la présentation</vt:lpstr>
      <vt:lpstr>Introduction</vt:lpstr>
      <vt:lpstr>Introduction</vt:lpstr>
      <vt:lpstr>Introduction</vt:lpstr>
      <vt:lpstr>Introduction</vt:lpstr>
      <vt:lpstr>Introduction</vt:lpstr>
      <vt:lpstr>Introduction</vt:lpstr>
      <vt:lpstr>Introduction</vt:lpstr>
      <vt:lpstr>Introduction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CGAN</vt:lpstr>
      <vt:lpstr>Les réseaux de neurones - CGAN</vt:lpstr>
      <vt:lpstr>Les réseaux de neurones - CGAN</vt:lpstr>
      <vt:lpstr>Les réseaux de neurones – CGAN</vt:lpstr>
      <vt:lpstr>L’environnement</vt:lpstr>
      <vt:lpstr>L’environnement</vt:lpstr>
      <vt:lpstr>L’environnement</vt:lpstr>
      <vt:lpstr>L’environnement</vt:lpstr>
      <vt:lpstr>Les résultats</vt:lpstr>
      <vt:lpstr>Les résultats</vt:lpstr>
      <vt:lpstr>Les résultats</vt:lpstr>
      <vt:lpstr>Les résultats</vt:lpstr>
      <vt:lpstr>Conclusion</vt:lpstr>
      <vt:lpstr>Merci pour votre attention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Apprendre à collaborer par le langage et la vision</dc:title>
  <dc:creator>Mic .</dc:creator>
  <cp:lastModifiedBy>Mic .</cp:lastModifiedBy>
  <cp:revision>78</cp:revision>
  <dcterms:created xsi:type="dcterms:W3CDTF">2019-08-25T11:36:50Z</dcterms:created>
  <dcterms:modified xsi:type="dcterms:W3CDTF">2019-08-27T21:25:21Z</dcterms:modified>
</cp:coreProperties>
</file>